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2"/>
  </p:notesMasterIdLst>
  <p:sldIdLst>
    <p:sldId id="259" r:id="rId2"/>
    <p:sldId id="257" r:id="rId3"/>
    <p:sldId id="282" r:id="rId4"/>
    <p:sldId id="284" r:id="rId5"/>
    <p:sldId id="288" r:id="rId6"/>
    <p:sldId id="289" r:id="rId7"/>
    <p:sldId id="290" r:id="rId8"/>
    <p:sldId id="291" r:id="rId9"/>
    <p:sldId id="292" r:id="rId10"/>
    <p:sldId id="311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10" r:id="rId19"/>
    <p:sldId id="308" r:id="rId20"/>
    <p:sldId id="298" r:id="rId21"/>
    <p:sldId id="301" r:id="rId22"/>
    <p:sldId id="322" r:id="rId23"/>
    <p:sldId id="302" r:id="rId24"/>
    <p:sldId id="305" r:id="rId25"/>
    <p:sldId id="304" r:id="rId26"/>
    <p:sldId id="283" r:id="rId27"/>
    <p:sldId id="260" r:id="rId28"/>
    <p:sldId id="258" r:id="rId29"/>
    <p:sldId id="261" r:id="rId30"/>
    <p:sldId id="264" r:id="rId31"/>
    <p:sldId id="274" r:id="rId32"/>
    <p:sldId id="275" r:id="rId33"/>
    <p:sldId id="270" r:id="rId34"/>
    <p:sldId id="276" r:id="rId35"/>
    <p:sldId id="313" r:id="rId36"/>
    <p:sldId id="314" r:id="rId37"/>
    <p:sldId id="279" r:id="rId38"/>
    <p:sldId id="280" r:id="rId39"/>
    <p:sldId id="268" r:id="rId40"/>
    <p:sldId id="273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93" autoAdjust="0"/>
    <p:restoredTop sz="74588" autoAdjust="0"/>
  </p:normalViewPr>
  <p:slideViewPr>
    <p:cSldViewPr>
      <p:cViewPr varScale="1">
        <p:scale>
          <a:sx n="93" d="100"/>
          <a:sy n="93" d="100"/>
        </p:scale>
        <p:origin x="124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351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C8455-B1FF-474F-81B2-5B6F0DB6C349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6D640-3FEB-4688-9299-06FB632C67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80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1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5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Структора</a:t>
            </a:r>
            <a:r>
              <a:rPr lang="bg-BG" baseline="0" dirty="0"/>
              <a:t> на Хард Диска</a:t>
            </a:r>
          </a:p>
          <a:p>
            <a:pPr marL="228600" indent="-228600">
              <a:buAutoNum type="arabicPeriod"/>
            </a:pPr>
            <a:r>
              <a:rPr lang="bg-BG" baseline="0" dirty="0"/>
              <a:t>Хард Диска има глави наредени на пластини </a:t>
            </a:r>
            <a:r>
              <a:rPr lang="en-US" baseline="0" dirty="0"/>
              <a:t>–</a:t>
            </a:r>
            <a:r>
              <a:rPr lang="bg-BG" baseline="0" dirty="0"/>
              <a:t> отгоре има магнитно покритие и главата казва дали да е 0 или 1</a:t>
            </a:r>
          </a:p>
          <a:p>
            <a:pPr marL="228600" indent="-228600">
              <a:buAutoNum type="arabicPeriod"/>
            </a:pPr>
            <a:r>
              <a:rPr lang="bg-BG" baseline="0" dirty="0"/>
              <a:t>Между плаастините има глава отгоре и от долу. Между пластините има две глави гледащи на горе и на долу.</a:t>
            </a:r>
          </a:p>
          <a:p>
            <a:pPr marL="228600" indent="-228600">
              <a:buAutoNum type="arabicPeriod"/>
            </a:pPr>
            <a:r>
              <a:rPr lang="bg-BG" baseline="0" dirty="0"/>
              <a:t>Рамото с главата се мести заедно </a:t>
            </a:r>
          </a:p>
          <a:p>
            <a:pPr marL="228600" indent="-228600">
              <a:buAutoNum type="arabicPeriod"/>
            </a:pPr>
            <a:r>
              <a:rPr lang="bg-BG" baseline="0" dirty="0"/>
              <a:t>Рамото неговото движение се нарича </a:t>
            </a:r>
            <a:r>
              <a:rPr lang="en-US" baseline="0" dirty="0"/>
              <a:t>SEEK Time </a:t>
            </a:r>
            <a:r>
              <a:rPr lang="bg-BG" baseline="0" dirty="0"/>
              <a:t>( Най бавното нещо което един хард диск може да извърши ) </a:t>
            </a:r>
          </a:p>
          <a:p>
            <a:pPr marL="228600" indent="-228600">
              <a:buAutoNum type="arabicPeriod"/>
            </a:pPr>
            <a:r>
              <a:rPr lang="bg-BG" baseline="0" dirty="0"/>
              <a:t>Пластините се върят с 5200 , 7200 , </a:t>
            </a:r>
            <a:r>
              <a:rPr lang="en-US" baseline="0" dirty="0"/>
              <a:t>10000 latency 3ms, 15.000 latency 2ms</a:t>
            </a:r>
          </a:p>
          <a:p>
            <a:pPr marL="228600" indent="-228600">
              <a:buAutoNum type="arabicPeriod"/>
            </a:pPr>
            <a:r>
              <a:rPr lang="bg-BG" baseline="0" dirty="0"/>
              <a:t>Когота не се използват главите те се паркират </a:t>
            </a:r>
            <a:r>
              <a:rPr lang="en-US" baseline="0" dirty="0"/>
              <a:t>–</a:t>
            </a:r>
            <a:r>
              <a:rPr lang="bg-BG" baseline="0" dirty="0"/>
              <a:t> Новите машини имат акселеметри. </a:t>
            </a:r>
          </a:p>
          <a:p>
            <a:pPr marL="228600" indent="-228600">
              <a:buAutoNum type="arabicPeriod"/>
            </a:pPr>
            <a:r>
              <a:rPr lang="bg-BG" baseline="0" dirty="0"/>
              <a:t>Шрашинката може да предизвика проблеми </a:t>
            </a:r>
          </a:p>
          <a:p>
            <a:pPr marL="228600" indent="-228600">
              <a:buAutoNum type="arabicPeriod"/>
            </a:pPr>
            <a:r>
              <a:rPr lang="bg-BG" baseline="0" dirty="0"/>
              <a:t>Главата се движи от електро магнит </a:t>
            </a:r>
            <a:r>
              <a:rPr lang="en-US" baseline="0" dirty="0"/>
              <a:t>–</a:t>
            </a:r>
            <a:r>
              <a:rPr lang="bg-BG" baseline="0" dirty="0"/>
              <a:t> магнита е по точен и по бърз </a:t>
            </a:r>
          </a:p>
          <a:p>
            <a:pPr marL="228600" indent="-228600">
              <a:buAutoNum type="arabicPeriod"/>
            </a:pPr>
            <a:r>
              <a:rPr lang="bg-BG" baseline="0" dirty="0"/>
              <a:t>Филтър </a:t>
            </a:r>
            <a:r>
              <a:rPr lang="en-US" baseline="0" dirty="0"/>
              <a:t>–</a:t>
            </a:r>
            <a:r>
              <a:rPr lang="bg-BG" baseline="0" dirty="0"/>
              <a:t> предпозващ от прах</a:t>
            </a:r>
          </a:p>
          <a:p>
            <a:pPr marL="228600" indent="-228600">
              <a:buAutoNum type="arabicPeriod"/>
            </a:pPr>
            <a:r>
              <a:rPr lang="bg-BG" baseline="0" dirty="0"/>
              <a:t>Няма начин да предизвидиш дали скоро ще умре хард диск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2A309-0949-437E-9C9C-FC7B4AD2357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8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</a:t>
            </a:r>
            <a:r>
              <a:rPr lang="bg-BG" baseline="0" dirty="0"/>
              <a:t>яма движеще са метериали </a:t>
            </a:r>
          </a:p>
          <a:p>
            <a:r>
              <a:rPr lang="bg-BG" baseline="0" dirty="0"/>
              <a:t>По малко ток </a:t>
            </a:r>
          </a:p>
          <a:p>
            <a:r>
              <a:rPr lang="bg-BG" baseline="0" dirty="0"/>
              <a:t>Оптимизирани файлови системи за </a:t>
            </a:r>
            <a:r>
              <a:rPr lang="en-US" baseline="0" dirty="0"/>
              <a:t>SSD </a:t>
            </a:r>
            <a:r>
              <a:rPr lang="bg-BG" baseline="0" dirty="0"/>
              <a:t>(</a:t>
            </a:r>
            <a:r>
              <a:rPr lang="en-US" baseline="0" dirty="0"/>
              <a:t>low structure) </a:t>
            </a:r>
            <a:endParaRPr lang="bg-BG" baseline="0" dirty="0"/>
          </a:p>
          <a:p>
            <a:r>
              <a:rPr lang="en-US" baseline="0" dirty="0"/>
              <a:t>SSD </a:t>
            </a:r>
            <a:r>
              <a:rPr lang="bg-BG" baseline="0" dirty="0"/>
              <a:t>- контролера смята по друг начин </a:t>
            </a:r>
            <a:r>
              <a:rPr lang="en-US" baseline="0" dirty="0"/>
              <a:t>GB</a:t>
            </a:r>
            <a:r>
              <a:rPr lang="bg-BG" baseline="0" dirty="0"/>
              <a:t>. </a:t>
            </a:r>
          </a:p>
          <a:p>
            <a:r>
              <a:rPr lang="bg-BG" baseline="0" dirty="0"/>
              <a:t>Паметта в </a:t>
            </a:r>
            <a:r>
              <a:rPr lang="en-US" baseline="0" dirty="0"/>
              <a:t>SSD </a:t>
            </a:r>
            <a:r>
              <a:rPr lang="bg-BG" baseline="0" dirty="0"/>
              <a:t>има определен брой записи за клетка. Когато и мине живота и неможе да се записва контролера смята ,че там неможе да запише и записва другаде. Може да се чете от тази информация. </a:t>
            </a:r>
          </a:p>
          <a:p>
            <a:endParaRPr lang="en-US" baseline="0" dirty="0"/>
          </a:p>
          <a:p>
            <a:endParaRPr lang="bg-BG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2A309-0949-437E-9C9C-FC7B4AD2357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1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Връзката</a:t>
            </a:r>
            <a:r>
              <a:rPr lang="bg-BG" baseline="0" dirty="0"/>
              <a:t> е електрически сигнал предаващ се между у-вата</a:t>
            </a:r>
            <a:r>
              <a:rPr lang="en-US" baseline="0" dirty="0"/>
              <a:t> </a:t>
            </a:r>
            <a:r>
              <a:rPr lang="bg-BG" baseline="0" dirty="0"/>
              <a:t>преблизително </a:t>
            </a:r>
            <a:r>
              <a:rPr lang="en-US" baseline="0" dirty="0"/>
              <a:t>2.5 </a:t>
            </a:r>
            <a:r>
              <a:rPr lang="bg-BG" baseline="0" dirty="0"/>
              <a:t>като варира от 2.2 </a:t>
            </a:r>
            <a:r>
              <a:rPr lang="en-US" baseline="0" dirty="0"/>
              <a:t>–</a:t>
            </a:r>
            <a:r>
              <a:rPr lang="bg-BG" baseline="0" dirty="0"/>
              <a:t> 2.8</a:t>
            </a:r>
            <a:r>
              <a:rPr lang="en-US" baseline="0" dirty="0"/>
              <a:t>V . </a:t>
            </a:r>
          </a:p>
          <a:p>
            <a:r>
              <a:rPr lang="en-US" baseline="0" dirty="0"/>
              <a:t>Convertory </a:t>
            </a:r>
            <a:r>
              <a:rPr lang="bg-BG" baseline="0" dirty="0"/>
              <a:t>- Преминаване от </a:t>
            </a:r>
            <a:r>
              <a:rPr lang="en-US" baseline="0" dirty="0"/>
              <a:t>Optic &gt; Lan , BNC &gt; LAN, LAN &gt; BNC ...etc</a:t>
            </a:r>
            <a:endParaRPr lang="bg-BG" baseline="0" dirty="0"/>
          </a:p>
          <a:p>
            <a:endParaRPr lang="bg-BG" baseline="0" dirty="0"/>
          </a:p>
          <a:p>
            <a:r>
              <a:rPr lang="bg-BG" baseline="0" dirty="0"/>
              <a:t>Прехвърля се по 32</a:t>
            </a:r>
            <a:r>
              <a:rPr lang="en-US" baseline="0" dirty="0"/>
              <a:t>bit </a:t>
            </a:r>
            <a:r>
              <a:rPr lang="bg-BG" baseline="0" dirty="0"/>
              <a:t>информация по кабелите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2A309-0949-437E-9C9C-FC7B4AD2357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34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Дънна</a:t>
            </a:r>
            <a:r>
              <a:rPr lang="bg-BG" baseline="0" dirty="0"/>
              <a:t> платка. </a:t>
            </a:r>
            <a:endParaRPr lang="en-US" baseline="0" dirty="0"/>
          </a:p>
          <a:p>
            <a:r>
              <a:rPr lang="en-US" baseline="0" dirty="0"/>
              <a:t>BIOS – </a:t>
            </a:r>
            <a:r>
              <a:rPr lang="bg-BG" baseline="0" dirty="0"/>
              <a:t>е чип на който е записана малка програмка като:</a:t>
            </a:r>
          </a:p>
          <a:p>
            <a:r>
              <a:rPr lang="bg-BG" baseline="0" dirty="0"/>
              <a:t>1. Инициализира всички чипове и у-ва на вашата дънна платка</a:t>
            </a:r>
          </a:p>
          <a:p>
            <a:r>
              <a:rPr lang="bg-BG" baseline="0" dirty="0"/>
              <a:t>2. Проверява за всички у-ва закачени за това дъно</a:t>
            </a:r>
          </a:p>
          <a:p>
            <a:r>
              <a:rPr lang="bg-BG" baseline="0" dirty="0"/>
              <a:t>3. На намери опер система която ще зареди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2A309-0949-437E-9C9C-FC7B4AD2357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27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Draw</a:t>
            </a:r>
            <a:r>
              <a:rPr lang="en-US" baseline="0" dirty="0"/>
              <a:t> pyramid </a:t>
            </a:r>
          </a:p>
          <a:p>
            <a:r>
              <a:rPr lang="en-US" baseline="0" dirty="0"/>
              <a:t>Apps  - User space</a:t>
            </a:r>
          </a:p>
          <a:p>
            <a:r>
              <a:rPr lang="en-US" baseline="0" dirty="0"/>
              <a:t>Libs/Utils – User space</a:t>
            </a:r>
          </a:p>
          <a:p>
            <a:r>
              <a:rPr lang="en-US" baseline="0" dirty="0"/>
              <a:t>OS – Kernel</a:t>
            </a:r>
          </a:p>
          <a:p>
            <a:r>
              <a:rPr lang="en-US" baseline="0" dirty="0"/>
              <a:t>HW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07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27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Нужно</a:t>
            </a:r>
            <a:r>
              <a:rPr lang="bg-BG" baseline="0" dirty="0"/>
              <a:t> било постоянно в паметта да стои програма която да се грижи за връзката</a:t>
            </a:r>
          </a:p>
          <a:p>
            <a:r>
              <a:rPr lang="bg-BG" baseline="0" dirty="0"/>
              <a:t>Между една или друга програма както и между програмата и хардуера</a:t>
            </a:r>
            <a:endParaRPr lang="en-US" baseline="0" dirty="0"/>
          </a:p>
          <a:p>
            <a:endParaRPr lang="en-US" baseline="0" dirty="0"/>
          </a:p>
          <a:p>
            <a:r>
              <a:rPr lang="bg-BG" baseline="0" dirty="0"/>
              <a:t>Монолитните ядра имат всичко на едно място с опция да добавите още неща </a:t>
            </a:r>
          </a:p>
          <a:p>
            <a:r>
              <a:rPr lang="bg-BG" baseline="0" dirty="0"/>
              <a:t>Микро ядро е точно обратно </a:t>
            </a:r>
            <a:endParaRPr lang="en-US" baseline="0" dirty="0"/>
          </a:p>
          <a:p>
            <a:endParaRPr lang="en-US" baseline="0" dirty="0"/>
          </a:p>
          <a:p>
            <a:r>
              <a:rPr lang="bg-BG" baseline="0" dirty="0"/>
              <a:t>Хибридни ядра </a:t>
            </a:r>
            <a:endParaRPr lang="en-US" dirty="0"/>
          </a:p>
          <a:p>
            <a:endParaRPr lang="bg-BG" dirty="0"/>
          </a:p>
          <a:p>
            <a:r>
              <a:rPr lang="en-US" dirty="0"/>
              <a:t>Process management</a:t>
            </a:r>
          </a:p>
          <a:p>
            <a:r>
              <a:rPr lang="en-US" dirty="0"/>
              <a:t>Device management</a:t>
            </a:r>
          </a:p>
          <a:p>
            <a:r>
              <a:rPr lang="en-US" dirty="0"/>
              <a:t>Memory management</a:t>
            </a:r>
          </a:p>
          <a:p>
            <a:r>
              <a:rPr lang="en-US" dirty="0"/>
              <a:t>Interrupt handling</a:t>
            </a:r>
          </a:p>
          <a:p>
            <a:r>
              <a:rPr lang="en-US" dirty="0"/>
              <a:t>I/O communication</a:t>
            </a:r>
          </a:p>
          <a:p>
            <a:r>
              <a:rPr lang="en-US" dirty="0"/>
              <a:t>File system...etc..</a:t>
            </a:r>
          </a:p>
          <a:p>
            <a:endParaRPr lang="bg-BG" dirty="0"/>
          </a:p>
          <a:p>
            <a:r>
              <a:rPr lang="en-US" dirty="0"/>
              <a:t>Linux follows the monolithic modular approach</a:t>
            </a:r>
            <a:endParaRPr lang="ru-RU" dirty="0"/>
          </a:p>
          <a:p>
            <a:endParaRPr lang="ru-RU" dirty="0"/>
          </a:p>
          <a:p>
            <a:r>
              <a:rPr lang="ru-RU" dirty="0"/>
              <a:t>• Монолитните ядра осигуряват богата и мощна абстракция от </a:t>
            </a:r>
          </a:p>
          <a:p>
            <a:r>
              <a:rPr lang="ru-RU" dirty="0"/>
              <a:t>хардуера </a:t>
            </a:r>
          </a:p>
          <a:p>
            <a:r>
              <a:rPr lang="ru-RU" dirty="0"/>
              <a:t>• Микро ядрата осигуряват малка серия от прости хардуерни </a:t>
            </a:r>
          </a:p>
          <a:p>
            <a:r>
              <a:rPr lang="ru-RU" dirty="0"/>
              <a:t>абстракции и използват програми наречени драйвери, за да се </a:t>
            </a:r>
          </a:p>
          <a:p>
            <a:r>
              <a:rPr lang="ru-RU" dirty="0"/>
              <a:t>сдобият с повече функционалност </a:t>
            </a:r>
          </a:p>
          <a:p>
            <a:r>
              <a:rPr lang="ru-RU" dirty="0"/>
              <a:t>• Хибридните ядра са почти като микро ядрата, с изключение на </a:t>
            </a:r>
          </a:p>
          <a:p>
            <a:r>
              <a:rPr lang="ru-RU" dirty="0"/>
              <a:t>това, че имат повече код в ядрото и затова са по-бързи </a:t>
            </a:r>
          </a:p>
          <a:p>
            <a:r>
              <a:rPr lang="ru-RU" dirty="0"/>
              <a:t>• Външните ядра не предоставят никакви абстракции, но позволяват </a:t>
            </a:r>
          </a:p>
          <a:p>
            <a:r>
              <a:rPr lang="ru-RU" dirty="0"/>
              <a:t>използването на библиотеки, за да се добави повече </a:t>
            </a:r>
          </a:p>
          <a:p>
            <a:r>
              <a:rPr lang="ru-RU" dirty="0"/>
              <a:t>функционалност посредством директен или почти директен достъп </a:t>
            </a:r>
          </a:p>
          <a:p>
            <a:r>
              <a:rPr lang="ru-RU" dirty="0"/>
              <a:t>до хардуера </a:t>
            </a:r>
          </a:p>
          <a:p>
            <a:r>
              <a:rPr lang="ru-RU" dirty="0"/>
              <a:t>Примери за микро ядра: </a:t>
            </a:r>
          </a:p>
          <a:p>
            <a:r>
              <a:rPr lang="ru-RU" dirty="0"/>
              <a:t>• AIX </a:t>
            </a:r>
          </a:p>
          <a:p>
            <a:r>
              <a:rPr lang="ru-RU" dirty="0"/>
              <a:t>• Contiki </a:t>
            </a:r>
          </a:p>
          <a:p>
            <a:r>
              <a:rPr lang="ru-RU" dirty="0"/>
              <a:t>• L4 microkernel фамилията </a:t>
            </a:r>
          </a:p>
          <a:p>
            <a:r>
              <a:rPr lang="ru-RU" dirty="0"/>
              <a:t>• Mach, използван в GNU Hurd и MacOS X </a:t>
            </a:r>
          </a:p>
          <a:p>
            <a:r>
              <a:rPr lang="ru-RU" dirty="0"/>
              <a:t>• Minix </a:t>
            </a:r>
          </a:p>
          <a:p>
            <a:endParaRPr lang="bg-BG" dirty="0"/>
          </a:p>
          <a:p>
            <a:r>
              <a:rPr lang="en-US" dirty="0"/>
              <a:t>CPU</a:t>
            </a:r>
            <a:r>
              <a:rPr lang="en-US" baseline="0" dirty="0"/>
              <a:t> , MEM , IO , Power &amp; System management ( Fans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36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Нужно</a:t>
            </a:r>
            <a:r>
              <a:rPr lang="bg-BG" baseline="0" dirty="0"/>
              <a:t> било постоянно в паметта да стои програма която да се грижи за връзката</a:t>
            </a:r>
          </a:p>
          <a:p>
            <a:r>
              <a:rPr lang="bg-BG" baseline="0" dirty="0"/>
              <a:t>Между една или друга програма както и между програмата и хардуера</a:t>
            </a:r>
            <a:endParaRPr lang="en-US" baseline="0" dirty="0"/>
          </a:p>
          <a:p>
            <a:endParaRPr lang="en-US" baseline="0" dirty="0"/>
          </a:p>
          <a:p>
            <a:r>
              <a:rPr lang="bg-BG" baseline="0" dirty="0"/>
              <a:t>Монолитните ядра имат всичко на едно място с опция да добавите още неща </a:t>
            </a:r>
          </a:p>
          <a:p>
            <a:r>
              <a:rPr lang="bg-BG" baseline="0" dirty="0"/>
              <a:t>Микро ядро е точно обратно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36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POSIX</a:t>
            </a:r>
            <a:r>
              <a:rPr lang="en-US" baseline="0" dirty="0"/>
              <a:t> (Portable Operational System Interface ) – 1988 </a:t>
            </a:r>
            <a:endParaRPr lang="bg-BG" dirty="0"/>
          </a:p>
          <a:p>
            <a:r>
              <a:rPr lang="bg-BG" dirty="0"/>
              <a:t>Началото</a:t>
            </a:r>
            <a:r>
              <a:rPr lang="bg-BG" baseline="0" dirty="0"/>
              <a:t> на 1969 </a:t>
            </a:r>
            <a:r>
              <a:rPr lang="en-US" baseline="0" dirty="0"/>
              <a:t>By AT&amp;T at Bell Labs </a:t>
            </a:r>
          </a:p>
          <a:p>
            <a:r>
              <a:rPr lang="en-US" baseline="0" dirty="0"/>
              <a:t>Peter Neumann – Unics – Uniplexed information and computing</a:t>
            </a:r>
          </a:p>
          <a:p>
            <a:endParaRPr lang="en-US" baseline="0" dirty="0"/>
          </a:p>
          <a:p>
            <a:r>
              <a:rPr lang="bg-BG" baseline="0" dirty="0"/>
              <a:t>Написан на Асемблер </a:t>
            </a:r>
          </a:p>
          <a:p>
            <a:r>
              <a:rPr lang="bg-BG" baseline="0" dirty="0"/>
              <a:t>Пренаписан на С през</a:t>
            </a:r>
            <a:r>
              <a:rPr lang="en-US" baseline="0" dirty="0"/>
              <a:t> 1973 </a:t>
            </a:r>
            <a:r>
              <a:rPr lang="bg-BG" baseline="0" dirty="0"/>
              <a:t>за да стане </a:t>
            </a:r>
            <a:r>
              <a:rPr lang="en-US" baseline="0" dirty="0"/>
              <a:t>portable</a:t>
            </a:r>
            <a:endParaRPr lang="bg-BG" baseline="0" dirty="0"/>
          </a:p>
          <a:p>
            <a:r>
              <a:rPr lang="bg-BG" baseline="0" dirty="0"/>
              <a:t>Кен Томсън § Денис Ричи ( Денис почива на 70г. През 2011</a:t>
            </a:r>
          </a:p>
          <a:p>
            <a:endParaRPr lang="en-US" baseline="0" dirty="0"/>
          </a:p>
          <a:p>
            <a:endParaRPr lang="bg-BG" baseline="0" dirty="0"/>
          </a:p>
          <a:p>
            <a:r>
              <a:rPr lang="en-US" baseline="0" dirty="0"/>
              <a:t>Linux - </a:t>
            </a:r>
            <a:r>
              <a:rPr lang="bg-BG" baseline="0" dirty="0"/>
              <a:t>Компютрите не са били толковаа съпортнати и ако си искал нещо то трябвало да си го напишеш. Било е време в което всеки си е пишел програмите сам и ако не си си е написал значи нищо не си направил.</a:t>
            </a:r>
          </a:p>
          <a:p>
            <a:r>
              <a:rPr lang="bg-BG" baseline="0" dirty="0"/>
              <a:t>Постоянно е правил програми Асеблер , едитор , туулчета с които да работи. В Хелсики университета е видял </a:t>
            </a:r>
            <a:r>
              <a:rPr lang="en-US" baseline="0" dirty="0"/>
              <a:t>Unix </a:t>
            </a:r>
            <a:r>
              <a:rPr lang="bg-BG" baseline="0" dirty="0"/>
              <a:t>и е искал да го ползва. През 1991 е разбрал ,че може вече да си купи програмите които иска само ,че не е можел да си ги позволи защото са били мн скъпи. Програмирал е от страс не </a:t>
            </a:r>
          </a:p>
          <a:p>
            <a:endParaRPr lang="en-US" baseline="0" dirty="0"/>
          </a:p>
          <a:p>
            <a:r>
              <a:rPr lang="en-US" baseline="0" dirty="0"/>
              <a:t>Linux name – </a:t>
            </a:r>
            <a:r>
              <a:rPr lang="bg-BG" baseline="0" dirty="0"/>
              <a:t>Линус го нарижа „</a:t>
            </a:r>
            <a:r>
              <a:rPr lang="en-US" baseline="0" dirty="0"/>
              <a:t>FreaX</a:t>
            </a:r>
            <a:r>
              <a:rPr lang="bg-BG" baseline="0" dirty="0"/>
              <a:t> ( </a:t>
            </a:r>
            <a:r>
              <a:rPr lang="en-US" baseline="0" dirty="0"/>
              <a:t>Free + Freak + X from Unix)”  </a:t>
            </a:r>
            <a:r>
              <a:rPr lang="bg-BG" baseline="0" dirty="0"/>
              <a:t>обаче колегата от Хелсинки университета който е бил администратор на </a:t>
            </a:r>
            <a:r>
              <a:rPr lang="en-US" baseline="0" dirty="0"/>
              <a:t>FTP </a:t>
            </a:r>
            <a:r>
              <a:rPr lang="bg-BG" baseline="0" dirty="0"/>
              <a:t>сървъра на който се е държал кода на Линукс не бил съгласен с името и </a:t>
            </a:r>
          </a:p>
          <a:p>
            <a:r>
              <a:rPr lang="bg-BG" baseline="0" dirty="0"/>
              <a:t>Просто е кръстил проекта на ФТП-то </a:t>
            </a:r>
            <a:r>
              <a:rPr lang="en-US" baseline="0" dirty="0"/>
              <a:t>“Linux” </a:t>
            </a:r>
            <a:r>
              <a:rPr lang="bg-BG" baseline="0" dirty="0"/>
              <a:t>без да се допита с толвалдс</a:t>
            </a:r>
          </a:p>
          <a:p>
            <a:endParaRPr lang="bg-BG" baseline="0" dirty="0"/>
          </a:p>
          <a:p>
            <a:r>
              <a:rPr lang="bg-BG" baseline="0" dirty="0"/>
              <a:t>Кернела неможе да бъде сам по себе си опер система трябва му Шел , Библиотеки , компилатори тогава се появява </a:t>
            </a:r>
            <a:r>
              <a:rPr lang="en-US" baseline="0" dirty="0"/>
              <a:t>GNU</a:t>
            </a:r>
            <a:endParaRPr lang="bg-BG" baseline="0" dirty="0"/>
          </a:p>
          <a:p>
            <a:endParaRPr lang="bg-BG" baseline="0" dirty="0"/>
          </a:p>
          <a:p>
            <a:r>
              <a:rPr lang="en-US" baseline="0" dirty="0"/>
              <a:t>Linux first release – 5 Oct 1991 by Linus Torvalds </a:t>
            </a:r>
            <a:r>
              <a:rPr lang="bg-BG" baseline="0" dirty="0"/>
              <a:t>Финландец 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/>
              <a:t>Искал</a:t>
            </a:r>
            <a:r>
              <a:rPr lang="bg-BG" baseline="0" dirty="0"/>
              <a:t> е да може да има опер система с функционалност на своето ПЦ </a:t>
            </a:r>
            <a:r>
              <a:rPr lang="en-US" baseline="0" dirty="0"/>
              <a:t>Intel-x86 80386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Richard Stallman – </a:t>
            </a:r>
            <a:r>
              <a:rPr lang="bg-BG" dirty="0"/>
              <a:t>е бил в </a:t>
            </a:r>
            <a:r>
              <a:rPr lang="bg-BG" dirty="0" err="1"/>
              <a:t>българия</a:t>
            </a:r>
            <a:r>
              <a:rPr lang="bg-BG" dirty="0"/>
              <a:t> </a:t>
            </a:r>
            <a:r>
              <a:rPr lang="en-US" dirty="0"/>
              <a:t>2005</a:t>
            </a:r>
            <a:r>
              <a:rPr lang="en-US" baseline="0" dirty="0"/>
              <a:t> </a:t>
            </a:r>
            <a:r>
              <a:rPr lang="ru-RU" baseline="0" dirty="0"/>
              <a:t>сътрудник към лабораторията за изкуствен интелект в Масачузетския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Пдароблемите на несвободния софтуер лазерен принтер на фирмата Ксерокс - понеже е бил лошо написан, той не предупреждавал машината, към която е закачен, че хартията се е задръстила. Столмън е бил в състояние да го оправи, но човекът, който е имал изходния код на драйвера, е отказал да му го даде.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GNU</a:t>
            </a:r>
            <a:r>
              <a:rPr lang="en-US" baseline="0" dirty="0"/>
              <a:t> = Gnu is Not Unix – its LIKE Unix but it’s not UNIX</a:t>
            </a:r>
            <a:endParaRPr lang="ru-R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Assembler</a:t>
            </a:r>
            <a:r>
              <a:rPr lang="en-US" baseline="0" dirty="0"/>
              <a:t> </a:t>
            </a:r>
            <a:r>
              <a:rPr lang="bg-BG" baseline="0" dirty="0"/>
              <a:t>– програма която взима компютърни инструкции и ги преобразува в битове които процесора може да разбира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5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2A309-0949-437E-9C9C-FC7B4AD235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27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Линус</a:t>
            </a:r>
            <a:r>
              <a:rPr lang="bg-BG" baseline="0" dirty="0"/>
              <a:t> е бил ухапан от малък пингвин в националната Зоологическа </a:t>
            </a:r>
          </a:p>
          <a:p>
            <a:r>
              <a:rPr lang="bg-BG" baseline="0" dirty="0"/>
              <a:t>Нарисуван от </a:t>
            </a:r>
            <a:r>
              <a:rPr lang="en-US" baseline="0" dirty="0"/>
              <a:t>Larry Ewing</a:t>
            </a:r>
            <a:endParaRPr lang="bg-BG" baseline="0" dirty="0"/>
          </a:p>
          <a:p>
            <a:endParaRPr lang="bg-BG" baseline="0" dirty="0"/>
          </a:p>
          <a:p>
            <a:r>
              <a:rPr lang="bg-BG" baseline="0" dirty="0"/>
              <a:t>Едни от нещата които Толварс не може да се премири е че е искал да създаде Десктоп операц. система</a:t>
            </a:r>
          </a:p>
          <a:p>
            <a:endParaRPr lang="en-US" baseline="0" dirty="0"/>
          </a:p>
          <a:p>
            <a:r>
              <a:rPr lang="en-US" baseline="0" dirty="0"/>
              <a:t>Open Letter to Hobbyists – </a:t>
            </a:r>
            <a:r>
              <a:rPr lang="bg-BG" baseline="0" dirty="0"/>
              <a:t>Бил Гейтс пише писмо защо моят труд и на моите колеги е НЕ платен </a:t>
            </a:r>
            <a:endParaRPr lang="en-US" baseline="0" dirty="0"/>
          </a:p>
          <a:p>
            <a:endParaRPr lang="bg-BG" baseline="0" dirty="0"/>
          </a:p>
          <a:p>
            <a:r>
              <a:rPr lang="en-US" dirty="0"/>
              <a:t>1983 	Bill Gates announces Microsoft Windows November 10, 1983.</a:t>
            </a:r>
          </a:p>
          <a:p>
            <a:r>
              <a:rPr lang="en-US" dirty="0"/>
              <a:t>1985 	Microsoft Windows 1.0 is introduced in November 20, 1985 and is initially sold for $100.00.</a:t>
            </a:r>
          </a:p>
          <a:p>
            <a:r>
              <a:rPr lang="en-US" dirty="0"/>
              <a:t>1987 	Microsoft Windows 2.0 was released December 9, 1987 and is initially sold for $100.00.</a:t>
            </a:r>
          </a:p>
          <a:p>
            <a:pPr marL="228600" indent="-228600">
              <a:buAutoNum type="arabicPlain" startAt="1987"/>
            </a:pPr>
            <a:r>
              <a:rPr lang="en-US" dirty="0"/>
              <a:t>Microsoft Windows/386 or Windows 386 is introduced December 9, 1987 and is initially sold for $100.00.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54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Debian</a:t>
            </a:r>
            <a:r>
              <a:rPr lang="en-US" baseline="0" dirty="0"/>
              <a:t> </a:t>
            </a:r>
          </a:p>
          <a:p>
            <a:r>
              <a:rPr lang="en-US" baseline="0" dirty="0"/>
              <a:t>Slackware</a:t>
            </a:r>
          </a:p>
          <a:p>
            <a:r>
              <a:rPr lang="en-US" baseline="0" dirty="0"/>
              <a:t>Red 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13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Този</a:t>
            </a:r>
            <a:r>
              <a:rPr lang="bg-BG" baseline="0" dirty="0"/>
              <a:t> въпрос ми беше зададен на интервю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bg-BG" baseline="0" dirty="0"/>
              <a:t>Дъно -  дъното си проверява НЕГОВИЯТ хардуер и се опитва да пусне процесора </a:t>
            </a:r>
          </a:p>
          <a:p>
            <a:pPr marL="685800" lvl="1" indent="-228600">
              <a:buAutoNum type="arabicPeriod"/>
            </a:pPr>
            <a:r>
              <a:rPr lang="bg-BG" baseline="0" dirty="0"/>
              <a:t>При многоороцесорни системи се избира </a:t>
            </a:r>
            <a:r>
              <a:rPr lang="en-US" baseline="0" dirty="0"/>
              <a:t>bootstrap processor (BSP) </a:t>
            </a:r>
            <a:r>
              <a:rPr lang="bg-BG" baseline="0" dirty="0"/>
              <a:t>който обработва БИОС и Кърнал кода и инициализира буутването</a:t>
            </a:r>
          </a:p>
          <a:p>
            <a:pPr marL="685800" lvl="1" indent="-228600">
              <a:buAutoNum type="arabicPeriod"/>
            </a:pPr>
            <a:r>
              <a:rPr lang="bg-BG" baseline="0" dirty="0"/>
              <a:t>Останалите процесори </a:t>
            </a:r>
            <a:r>
              <a:rPr lang="en-US" baseline="0" dirty="0"/>
              <a:t>AP ( application processors) </a:t>
            </a:r>
            <a:r>
              <a:rPr lang="bg-BG" baseline="0" dirty="0"/>
              <a:t> остават загасени до пълният буут или докато ядрото не ги пусне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CPU Instruction pointers (EIP) </a:t>
            </a:r>
            <a:r>
              <a:rPr lang="bg-BG" baseline="0" dirty="0"/>
              <a:t>който държи паметта в която кода за изпъкнение ще седи</a:t>
            </a:r>
          </a:p>
          <a:p>
            <a:pPr marL="228600" lvl="0" indent="-228600">
              <a:buAutoNum type="arabicPeriod"/>
            </a:pPr>
            <a:r>
              <a:rPr lang="en-US" baseline="0" dirty="0"/>
              <a:t>JUMP 0xF0000 ( last 16 bytes </a:t>
            </a:r>
            <a:r>
              <a:rPr lang="bg-BG" baseline="0" dirty="0"/>
              <a:t>от </a:t>
            </a:r>
            <a:r>
              <a:rPr lang="en-US" baseline="0" dirty="0"/>
              <a:t>EIP </a:t>
            </a:r>
            <a:r>
              <a:rPr lang="bg-BG" baseline="0" dirty="0"/>
              <a:t>паметта ) </a:t>
            </a:r>
            <a:r>
              <a:rPr lang="en-US" baseline="0" dirty="0"/>
              <a:t>to BIOS</a:t>
            </a:r>
            <a:endParaRPr lang="bg-BG" baseline="0" dirty="0"/>
          </a:p>
          <a:p>
            <a:pPr marL="685800" lvl="1" indent="-228600">
              <a:buAutoNum type="arabicPeriod"/>
            </a:pPr>
            <a:r>
              <a:rPr lang="en-US" baseline="0" dirty="0"/>
              <a:t>CPU</a:t>
            </a:r>
            <a:r>
              <a:rPr lang="bg-BG" baseline="0" dirty="0"/>
              <a:t>то изпълнява </a:t>
            </a:r>
            <a:r>
              <a:rPr lang="en-US" baseline="0" dirty="0"/>
              <a:t>BIOS </a:t>
            </a:r>
            <a:r>
              <a:rPr lang="bg-BG" baseline="0" dirty="0"/>
              <a:t>кода </a:t>
            </a:r>
            <a:endParaRPr lang="en-US" baseline="0" dirty="0"/>
          </a:p>
          <a:p>
            <a:pPr marL="228600" lvl="0" indent="-228600">
              <a:buAutoNum type="arabicPeriod"/>
            </a:pPr>
            <a:r>
              <a:rPr lang="en-US" baseline="0" dirty="0"/>
              <a:t>BIOS </a:t>
            </a:r>
            <a:r>
              <a:rPr lang="bg-BG" baseline="0" dirty="0"/>
              <a:t>инициализира</a:t>
            </a:r>
            <a:r>
              <a:rPr lang="en-US" baseline="0" dirty="0"/>
              <a:t>  Power-on Self Test (POST) </a:t>
            </a:r>
            <a:r>
              <a:rPr lang="bg-BG" baseline="0" dirty="0"/>
              <a:t>тестване на хардуера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BIOS-a </a:t>
            </a:r>
            <a:r>
              <a:rPr lang="bg-BG" baseline="0" dirty="0"/>
              <a:t>се опитва да зареди Опер Система която трябва да бъде намерена </a:t>
            </a:r>
            <a:r>
              <a:rPr lang="en-US" baseline="0" dirty="0"/>
              <a:t>Floppy , HDD ,CD, USB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BIOS-a </a:t>
            </a:r>
            <a:r>
              <a:rPr lang="bg-BG" baseline="0" dirty="0"/>
              <a:t>прочита 1вите 512 байта от хард диска наречен </a:t>
            </a:r>
            <a:r>
              <a:rPr lang="en-US" baseline="0" dirty="0"/>
              <a:t>MBR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MBR- </a:t>
            </a:r>
            <a:r>
              <a:rPr lang="bg-BG" baseline="0" dirty="0"/>
              <a:t>съдържа</a:t>
            </a:r>
          </a:p>
          <a:p>
            <a:pPr marL="1143000" lvl="2" indent="-228600">
              <a:buAutoNum type="arabicPeriod"/>
            </a:pPr>
            <a:r>
              <a:rPr lang="bg-BG" baseline="0" dirty="0"/>
              <a:t>Малка ОС специфична програмка </a:t>
            </a:r>
          </a:p>
          <a:p>
            <a:pPr marL="1143000" lvl="2" indent="-228600">
              <a:buAutoNum type="arabicPeriod"/>
            </a:pPr>
            <a:r>
              <a:rPr lang="bg-BG" baseline="0" dirty="0"/>
              <a:t>Партишън таблица на диска</a:t>
            </a:r>
          </a:p>
          <a:p>
            <a:pPr marL="1143000" lvl="2" indent="-228600">
              <a:buAutoNum type="arabicPeriod"/>
            </a:pPr>
            <a:r>
              <a:rPr lang="bg-BG" baseline="0" dirty="0"/>
              <a:t>Кода може да бъде </a:t>
            </a:r>
            <a:r>
              <a:rPr lang="en-US" baseline="0" dirty="0"/>
              <a:t>Windows MBR loader , GRUB , LILO , </a:t>
            </a:r>
            <a:r>
              <a:rPr lang="bg-BG" baseline="0" dirty="0"/>
              <a:t>дори вирус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BIOS-a </a:t>
            </a:r>
            <a:r>
              <a:rPr lang="bg-BG" baseline="0" dirty="0"/>
              <a:t>не се интересува от това ,а просто зарежда съдържанието на </a:t>
            </a:r>
            <a:r>
              <a:rPr lang="en-US" baseline="0" dirty="0"/>
              <a:t>MBR </a:t>
            </a:r>
            <a:r>
              <a:rPr lang="bg-BG" baseline="0" dirty="0"/>
              <a:t>в паметта и процесора скача на тази памет и е зарежда</a:t>
            </a:r>
          </a:p>
          <a:p>
            <a:pPr marL="228600" lvl="0" indent="-228600">
              <a:buAutoNum type="arabicPeriod"/>
            </a:pPr>
            <a:r>
              <a:rPr lang="en-US" baseline="0" dirty="0"/>
              <a:t>MBR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bg-BG" baseline="0" dirty="0"/>
              <a:t>Парт таблица = 4 по 16 байта информация как </a:t>
            </a:r>
            <a:r>
              <a:rPr lang="en-US" baseline="0" dirty="0"/>
              <a:t>e</a:t>
            </a:r>
            <a:r>
              <a:rPr lang="bg-BG" baseline="0" dirty="0"/>
              <a:t> разделен диска общо 64байта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Windows MBR boot loader </a:t>
            </a:r>
            <a:r>
              <a:rPr lang="bg-BG" baseline="0" dirty="0"/>
              <a:t>Проверява партишън таблицата за активен партишън и се опитва да стартира буут сектора ( боот сектор 1вият сектор на партишън ) </a:t>
            </a:r>
            <a:endParaRPr lang="en-US" baseline="0" dirty="0"/>
          </a:p>
          <a:p>
            <a:pPr marL="685800" lvl="1" indent="-228600">
              <a:buAutoNum type="arabicPeriod"/>
            </a:pPr>
            <a:r>
              <a:rPr lang="bg-BG" baseline="0" dirty="0"/>
              <a:t>При линукс не е нужно да има активен буут партишън </a:t>
            </a:r>
            <a:endParaRPr lang="en-US" baseline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Boot Loader – Stages </a:t>
            </a:r>
            <a:r>
              <a:rPr lang="bg-BG" baseline="0" dirty="0"/>
              <a:t>1,2,3 ще обясним в секциаята на </a:t>
            </a:r>
            <a:r>
              <a:rPr lang="en-US" baseline="0" dirty="0"/>
              <a:t>GRUB</a:t>
            </a:r>
          </a:p>
          <a:p>
            <a:pPr marL="685800" lvl="1" indent="-228600">
              <a:buAutoNum type="arabicPeriod"/>
            </a:pPr>
            <a:endParaRPr lang="bg-BG" baseline="0" dirty="0"/>
          </a:p>
          <a:p>
            <a:pPr marL="457200" lvl="1" indent="0">
              <a:buNone/>
            </a:pPr>
            <a:r>
              <a:rPr lang="bg-BG" baseline="0" dirty="0"/>
              <a:t> </a:t>
            </a:r>
            <a:endParaRPr lang="en-US" baseline="0" dirty="0"/>
          </a:p>
          <a:p>
            <a:pPr marL="228600" lvl="0" indent="-228600">
              <a:buAutoNum type="arabicPeriod"/>
            </a:pPr>
            <a:endParaRPr lang="bg-BG" baseline="0" dirty="0"/>
          </a:p>
          <a:p>
            <a:pPr marL="228600" lvl="0" indent="-228600">
              <a:buAutoNum type="arabicPeriod"/>
            </a:pPr>
            <a:endParaRPr lang="bg-BG" baseline="0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4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Runlevel</a:t>
            </a:r>
            <a:r>
              <a:rPr lang="en-US" baseline="0" dirty="0"/>
              <a:t> </a:t>
            </a:r>
            <a:r>
              <a:rPr lang="bg-BG" baseline="0" dirty="0"/>
              <a:t>– Състояние на машината в което се изпълняват определени скриптове за този левъл</a:t>
            </a:r>
          </a:p>
          <a:p>
            <a:endParaRPr lang="bg-BG" dirty="0"/>
          </a:p>
          <a:p>
            <a:r>
              <a:rPr lang="en-US" dirty="0"/>
              <a:t>Runlevel</a:t>
            </a:r>
            <a:r>
              <a:rPr lang="en-US" baseline="0" dirty="0"/>
              <a:t> – </a:t>
            </a:r>
            <a:r>
              <a:rPr lang="bg-BG" baseline="0" dirty="0"/>
              <a:t>показва в кой </a:t>
            </a:r>
            <a:r>
              <a:rPr lang="en-US" baseline="0" dirty="0" err="1"/>
              <a:t>runlevel</a:t>
            </a:r>
            <a:r>
              <a:rPr lang="en-US" baseline="0" dirty="0"/>
              <a:t> </a:t>
            </a:r>
            <a:r>
              <a:rPr lang="bg-BG" baseline="0" dirty="0"/>
              <a:t>сме</a:t>
            </a:r>
          </a:p>
          <a:p>
            <a:r>
              <a:rPr lang="en-US" baseline="0" dirty="0"/>
              <a:t>N 3</a:t>
            </a:r>
          </a:p>
          <a:p>
            <a:r>
              <a:rPr lang="en-US" baseline="0" dirty="0"/>
              <a:t>N – </a:t>
            </a:r>
            <a:r>
              <a:rPr lang="bg-BG" baseline="0" dirty="0"/>
              <a:t>предишен левъл</a:t>
            </a:r>
          </a:p>
          <a:p>
            <a:r>
              <a:rPr lang="bg-BG" baseline="0" dirty="0"/>
              <a:t>3 – текущ левъл </a:t>
            </a:r>
          </a:p>
          <a:p>
            <a:r>
              <a:rPr lang="en-US" baseline="0" dirty="0"/>
              <a:t>Init – </a:t>
            </a:r>
            <a:r>
              <a:rPr lang="bg-BG" baseline="0" dirty="0"/>
              <a:t>смемя левълите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88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Runlevel</a:t>
            </a:r>
            <a:r>
              <a:rPr lang="en-US" baseline="0" dirty="0"/>
              <a:t> </a:t>
            </a:r>
            <a:r>
              <a:rPr lang="bg-BG" baseline="0" dirty="0"/>
              <a:t>– Състояние на машината в което се изпълняват определени скриптове за този левъл</a:t>
            </a:r>
          </a:p>
          <a:p>
            <a:endParaRPr lang="bg-BG" dirty="0"/>
          </a:p>
          <a:p>
            <a:r>
              <a:rPr lang="en-US" dirty="0"/>
              <a:t>Runlevel</a:t>
            </a:r>
            <a:r>
              <a:rPr lang="en-US" baseline="0" dirty="0"/>
              <a:t> – </a:t>
            </a:r>
            <a:r>
              <a:rPr lang="bg-BG" baseline="0" dirty="0"/>
              <a:t>показва в кой </a:t>
            </a:r>
            <a:r>
              <a:rPr lang="en-US" baseline="0" dirty="0" err="1"/>
              <a:t>runlevel</a:t>
            </a:r>
            <a:r>
              <a:rPr lang="en-US" baseline="0" dirty="0"/>
              <a:t> </a:t>
            </a:r>
            <a:r>
              <a:rPr lang="bg-BG" baseline="0" dirty="0"/>
              <a:t>сме</a:t>
            </a:r>
          </a:p>
          <a:p>
            <a:r>
              <a:rPr lang="en-US" baseline="0" dirty="0"/>
              <a:t>N 3</a:t>
            </a:r>
          </a:p>
          <a:p>
            <a:r>
              <a:rPr lang="en-US" baseline="0" dirty="0"/>
              <a:t>N – </a:t>
            </a:r>
            <a:r>
              <a:rPr lang="bg-BG" baseline="0" dirty="0"/>
              <a:t>предишен левъл</a:t>
            </a:r>
          </a:p>
          <a:p>
            <a:r>
              <a:rPr lang="bg-BG" baseline="0" dirty="0"/>
              <a:t>3 – текущ левъл </a:t>
            </a:r>
          </a:p>
          <a:p>
            <a:r>
              <a:rPr lang="en-US" baseline="0" dirty="0"/>
              <a:t>Init – </a:t>
            </a:r>
            <a:r>
              <a:rPr lang="bg-BG" baseline="0" dirty="0"/>
              <a:t>смемя левълите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88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05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3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5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2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38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98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1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8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D640-3FEB-4688-9299-06FB632C67C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8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1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logo-slogan-3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0" y="381000"/>
            <a:ext cx="2667000" cy="937491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019800" cy="1251062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438912" lvl="0" indent="-320040"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mo" pitchFamily="34" charset="0"/>
              <a:ea typeface="+mn-ea"/>
              <a:cs typeface="+mn-cs"/>
            </a:endParaRPr>
          </a:p>
          <a:p>
            <a:pPr marL="438912" lvl="0" indent="-320040">
              <a:buClr>
                <a:schemeClr val="accent1"/>
              </a:buClr>
              <a:buSzPct val="80000"/>
              <a:buFont typeface="Wingdings 2"/>
              <a:buChar char=""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mo" pitchFamily="34" charset="0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lang="en-US" sz="3200" dirty="0">
              <a:latin typeface="Arimo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mo" pitchFamily="34" charset="0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1000" y="1676400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438912" lvl="0" indent="-320040"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mo" pitchFamily="34" charset="0"/>
              <a:ea typeface="+mn-ea"/>
              <a:cs typeface="+mn-cs"/>
            </a:endParaRPr>
          </a:p>
          <a:p>
            <a:pPr marL="438912" lvl="0" indent="-320040"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mo" pitchFamily="34" charset="0"/>
              <a:ea typeface="+mn-ea"/>
              <a:cs typeface="+mn-cs"/>
            </a:endParaRPr>
          </a:p>
          <a:p>
            <a:pPr marL="438912" lvl="0" indent="-320040">
              <a:buClr>
                <a:schemeClr val="accent1"/>
              </a:buClr>
              <a:buSzPct val="80000"/>
              <a:buFont typeface="Wingdings 2"/>
              <a:buChar char=""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mo" pitchFamily="34" charset="0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lang="en-US" sz="3200" dirty="0">
              <a:latin typeface="Arimo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mo" pitchFamily="34" charset="0"/>
              <a:ea typeface="+mn-ea"/>
              <a:cs typeface="+mn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/>
          </a:bodyPr>
          <a:lstStyle>
            <a:lvl1pPr>
              <a:defRPr sz="2600">
                <a:latin typeface="Lucida Console" pitchFamily="49" charset="0"/>
              </a:defRPr>
            </a:lvl1pPr>
            <a:lvl2pPr>
              <a:defRPr sz="2600">
                <a:latin typeface="Lucida Console" pitchFamily="49" charset="0"/>
              </a:defRPr>
            </a:lvl2pPr>
            <a:lvl3pPr>
              <a:defRPr sz="2600">
                <a:latin typeface="Lucida Console" pitchFamily="49" charset="0"/>
              </a:defRPr>
            </a:lvl3pPr>
            <a:lvl4pPr>
              <a:defRPr sz="2600">
                <a:latin typeface="Lucida Console" pitchFamily="49" charset="0"/>
              </a:defRPr>
            </a:lvl4pPr>
            <a:lvl5pPr>
              <a:defRPr sz="2600">
                <a:latin typeface="Lucida Console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6400800" y="0"/>
            <a:ext cx="2743200" cy="412862"/>
          </a:xfrm>
          <a:prstGeom prst="rect">
            <a:avLst/>
          </a:prstGeom>
        </p:spPr>
        <p:txBody>
          <a:bodyPr vert="horz" lIns="91440" rIns="45720" rtlCol="0" anchor="ctr">
            <a:normAutofit fontScale="475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mo" pitchFamily="34" charset="0"/>
                <a:ea typeface="+mj-ea"/>
                <a:cs typeface="+mj-cs"/>
              </a:rPr>
              <a:t>www.pragmatic.bg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mo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  <a:latin typeface="Arimo" pitchFamily="34" charset="0"/>
              </a:defRPr>
            </a:lvl1pPr>
            <a:extLst/>
          </a:lstStyle>
          <a:p>
            <a:fld id="{15FDCBFF-FE7D-4008-8819-C04D68356BD7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  <a:latin typeface="Arimo" pitchFamily="34" charset="0"/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  <a:latin typeface="Arimo" pitchFamily="34" charset="0"/>
              </a:defRPr>
            </a:lvl1pPr>
            <a:extLst/>
          </a:lstStyle>
          <a:p>
            <a:fld id="{256C4C3E-22EE-413C-AA3F-FAAFAB0873B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60" r:id="rId12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Arimo" pitchFamily="34" charset="0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Arimo" pitchFamily="34" charset="0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Arimo" pitchFamily="34" charset="0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Arimo" pitchFamily="34" charset="0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Arimo" pitchFamily="34" charset="0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Arimo" pitchFamily="34" charset="0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g.linkedin.com/pub/valentin-hristev/23/953/a15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pidtables.com/convert/color/rgb-to-h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lJO1rkZ4r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zjtkaLCn6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3BNHhfTsvk" TargetMode="External"/><Relationship Id="rId2" Type="http://schemas.openxmlformats.org/officeDocument/2006/relationships/hyperlink" Target="https://www.youtube.com/watch?v=4sz4VHCj2Ho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irccom.free.bg/funs/fun5/ceniadmin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abaven.com/?a=text&amp;q=1&amp;id=1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mumble.com/blogs/company_intel/385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52400"/>
            <a:ext cx="9067800" cy="2133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Linux</a:t>
            </a:r>
            <a:br>
              <a:rPr lang="en-US" dirty="0">
                <a:latin typeface="Arimo" pitchFamily="34" charset="0"/>
                <a:ea typeface="Arimo" pitchFamily="34" charset="0"/>
                <a:cs typeface="Arimo" pitchFamily="34" charset="0"/>
              </a:rPr>
            </a:br>
            <a:r>
              <a:rPr lang="en-US" dirty="0">
                <a:latin typeface="Arimo" pitchFamily="34" charset="0"/>
                <a:ea typeface="Arimo" pitchFamily="34" charset="0"/>
                <a:cs typeface="Arimo" pitchFamily="34" charset="0"/>
              </a:rPr>
              <a:t>Lecture 01 – </a:t>
            </a:r>
            <a:br>
              <a:rPr lang="bg-BG" dirty="0">
                <a:latin typeface="Arimo" pitchFamily="34" charset="0"/>
                <a:ea typeface="Arimo" pitchFamily="34" charset="0"/>
                <a:cs typeface="Arimo" pitchFamily="34" charset="0"/>
              </a:rPr>
            </a:br>
            <a:r>
              <a:rPr lang="en-US" dirty="0">
                <a:latin typeface="Arimo" pitchFamily="34" charset="0"/>
                <a:ea typeface="Arimo" pitchFamily="34" charset="0"/>
                <a:cs typeface="Arimo" pitchFamily="34" charset="0"/>
              </a:rPr>
              <a:t>QA Complete- Linux</a:t>
            </a:r>
          </a:p>
        </p:txBody>
      </p:sp>
      <p:pic>
        <p:nvPicPr>
          <p:cNvPr id="5" name="Picture 4" descr="logo-slogan-33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4980" y="2667000"/>
            <a:ext cx="5202620" cy="1828800"/>
          </a:xfrm>
          <a:prstGeom prst="rect">
            <a:avLst/>
          </a:prstGeom>
        </p:spPr>
      </p:pic>
      <p:sp>
        <p:nvSpPr>
          <p:cNvPr id="8" name="Subtitle 4"/>
          <p:cNvSpPr>
            <a:spLocks noGrp="1"/>
          </p:cNvSpPr>
          <p:nvPr>
            <p:ph type="subTitle" idx="1"/>
          </p:nvPr>
        </p:nvSpPr>
        <p:spPr>
          <a:xfrm>
            <a:off x="0" y="5219700"/>
            <a:ext cx="8991600" cy="16002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Lector: Valentin Hristev</a:t>
            </a:r>
          </a:p>
          <a:p>
            <a:r>
              <a:rPr lang="en-US" dirty="0"/>
              <a:t>E-mail: valentin.hristev@pragmatic.bg</a:t>
            </a:r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http://bg.linkedin.com/pub/valentin-hristev/23/953/a15/</a:t>
            </a:r>
            <a:endParaRPr lang="en-US" dirty="0"/>
          </a:p>
          <a:p>
            <a:r>
              <a:rPr lang="en-US" dirty="0"/>
              <a:t>Copyright © Pragmatic LLC 				</a:t>
            </a:r>
            <a:r>
              <a:rPr lang="bg-BG" dirty="0"/>
              <a:t>    	 </a:t>
            </a:r>
            <a:r>
              <a:rPr lang="en-US" dirty="0"/>
              <a:t>2013 – 2018 </a:t>
            </a:r>
          </a:p>
          <a:p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57800" y="5105400"/>
            <a:ext cx="37338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 fontScale="85000" lnSpcReduction="1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3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Arimo" pitchFamily="34" charset="0"/>
                <a:ea typeface="+mj-ea"/>
                <a:cs typeface="+mj-cs"/>
              </a:rPr>
              <a:t>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Arimo" pitchFamily="34" charset="0"/>
                <a:ea typeface="+mj-ea"/>
                <a:cs typeface="+mj-cs"/>
              </a:rPr>
              <a:t>www.pragmatic.bg</a:t>
            </a:r>
          </a:p>
        </p:txBody>
      </p:sp>
    </p:spTree>
    <p:extLst>
      <p:ext uri="{BB962C8B-B14F-4D97-AF65-F5344CB8AC3E}">
        <p14:creationId xmlns:p14="http://schemas.microsoft.com/office/powerpoint/2010/main" val="99437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Процесор бинарен код</a:t>
            </a:r>
            <a:endParaRPr lang="en-US" dirty="0"/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bg-BG" sz="2600" dirty="0">
                <a:latin typeface="Lucida Console" pitchFamily="49" charset="0"/>
              </a:rPr>
              <a:t>Бинарен код </a:t>
            </a:r>
            <a:r>
              <a:rPr lang="mr-IN" sz="2600" dirty="0">
                <a:latin typeface="Lucida Console" pitchFamily="49" charset="0"/>
              </a:rPr>
              <a:t>–</a:t>
            </a:r>
            <a:r>
              <a:rPr lang="bg-BG" sz="2600" dirty="0">
                <a:latin typeface="Lucida Console" pitchFamily="49" charset="0"/>
              </a:rPr>
              <a:t> 0 </a:t>
            </a:r>
            <a:r>
              <a:rPr lang="mr-IN" sz="2600" dirty="0">
                <a:latin typeface="Lucida Console" pitchFamily="49" charset="0"/>
              </a:rPr>
              <a:t>–</a:t>
            </a:r>
            <a:r>
              <a:rPr lang="bg-BG" sz="2600" dirty="0">
                <a:latin typeface="Lucida Console" pitchFamily="49" charset="0"/>
              </a:rPr>
              <a:t> 1</a:t>
            </a:r>
            <a:endParaRPr lang="en-US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8 бита</a:t>
            </a:r>
          </a:p>
          <a:p>
            <a:r>
              <a:rPr lang="bg-BG" sz="2600" dirty="0">
                <a:latin typeface="Lucida Console" pitchFamily="49" charset="0"/>
              </a:rPr>
              <a:t>Десетичен код </a:t>
            </a:r>
            <a:r>
              <a:rPr lang="mr-IN" sz="2600" dirty="0">
                <a:latin typeface="Lucida Console" pitchFamily="49" charset="0"/>
              </a:rPr>
              <a:t>–</a:t>
            </a:r>
            <a:r>
              <a:rPr lang="bg-BG" sz="2600" dirty="0">
                <a:latin typeface="Lucida Console" pitchFamily="49" charset="0"/>
              </a:rPr>
              <a:t> </a:t>
            </a:r>
            <a:r>
              <a:rPr lang="en-US" sz="2600" dirty="0">
                <a:latin typeface="Lucida Console" pitchFamily="49" charset="0"/>
              </a:rPr>
              <a:t>ASCII</a:t>
            </a:r>
            <a:endParaRPr lang="bg-BG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Цвят</a:t>
            </a:r>
            <a:r>
              <a:rPr lang="en-US" sz="2600" dirty="0">
                <a:latin typeface="Lucida Console" pitchFamily="49" charset="0"/>
              </a:rPr>
              <a:t> </a:t>
            </a:r>
            <a:r>
              <a:rPr lang="mr-IN" sz="2600" dirty="0">
                <a:latin typeface="Lucida Console" pitchFamily="49" charset="0"/>
              </a:rPr>
              <a:t>–</a:t>
            </a:r>
            <a:r>
              <a:rPr lang="en-US" sz="2600" dirty="0">
                <a:latin typeface="Lucida Console" pitchFamily="49" charset="0"/>
              </a:rPr>
              <a:t> RGB - 0 - 255</a:t>
            </a:r>
            <a:endParaRPr lang="bg-BG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Снимка - </a:t>
            </a:r>
            <a:r>
              <a:rPr lang="en-US" sz="2600" dirty="0">
                <a:latin typeface="Lucida Console" pitchFamily="49" charset="0"/>
              </a:rPr>
              <a:t>pixels</a:t>
            </a:r>
            <a:endParaRPr lang="bg-BG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Видео</a:t>
            </a:r>
            <a:r>
              <a:rPr lang="en-US" sz="2600" dirty="0">
                <a:latin typeface="Lucida Console" pitchFamily="49" charset="0"/>
              </a:rPr>
              <a:t> – FPS (Frame Per Second)</a:t>
            </a:r>
            <a:endParaRPr lang="bg-BG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Звук</a:t>
            </a:r>
            <a:r>
              <a:rPr lang="en-US" sz="2600" dirty="0">
                <a:latin typeface="Lucida Console" pitchFamily="49" charset="0"/>
              </a:rPr>
              <a:t> </a:t>
            </a:r>
            <a:endParaRPr lang="bg-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2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ASCII</a:t>
            </a:r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600" dirty="0">
                <a:latin typeface="Lucida Console" pitchFamily="49" charset="0"/>
              </a:rPr>
              <a:t>https://</a:t>
            </a:r>
            <a:r>
              <a:rPr lang="en-US" sz="2600" dirty="0" err="1">
                <a:latin typeface="Lucida Console" pitchFamily="49" charset="0"/>
              </a:rPr>
              <a:t>www.asciitable.com</a:t>
            </a:r>
            <a:endParaRPr lang="bg" sz="2600" dirty="0">
              <a:latin typeface="Lucida Consol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D04E6-4CFE-D748-ACB9-D4502BBC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6858000" cy="46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7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Процесор бинарен код</a:t>
            </a:r>
            <a:endParaRPr lang="en-US" dirty="0"/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bg-BG" sz="2600" dirty="0">
                <a:latin typeface="Lucida Console" pitchFamily="49" charset="0"/>
              </a:rPr>
              <a:t>Бинарен код </a:t>
            </a:r>
            <a:r>
              <a:rPr lang="mr-IN" sz="2600" dirty="0">
                <a:latin typeface="Lucida Console" pitchFamily="49" charset="0"/>
              </a:rPr>
              <a:t>–</a:t>
            </a:r>
            <a:r>
              <a:rPr lang="bg-BG" sz="2600" dirty="0">
                <a:latin typeface="Lucida Console" pitchFamily="49" charset="0"/>
              </a:rPr>
              <a:t> 0 </a:t>
            </a:r>
            <a:r>
              <a:rPr lang="mr-IN" sz="2600" dirty="0">
                <a:latin typeface="Lucida Console" pitchFamily="49" charset="0"/>
              </a:rPr>
              <a:t>–</a:t>
            </a:r>
            <a:r>
              <a:rPr lang="bg-BG" sz="2600" dirty="0">
                <a:latin typeface="Lucida Console" pitchFamily="49" charset="0"/>
              </a:rPr>
              <a:t> 1</a:t>
            </a:r>
            <a:endParaRPr lang="en-US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8 бита</a:t>
            </a:r>
          </a:p>
          <a:p>
            <a:r>
              <a:rPr lang="bg-BG" sz="2600" dirty="0">
                <a:latin typeface="Lucida Console" pitchFamily="49" charset="0"/>
              </a:rPr>
              <a:t>Десетичен код </a:t>
            </a:r>
            <a:r>
              <a:rPr lang="mr-IN" sz="2600" dirty="0">
                <a:latin typeface="Lucida Console" pitchFamily="49" charset="0"/>
              </a:rPr>
              <a:t>–</a:t>
            </a:r>
            <a:r>
              <a:rPr lang="bg-BG" sz="2600" dirty="0">
                <a:latin typeface="Lucida Console" pitchFamily="49" charset="0"/>
              </a:rPr>
              <a:t> </a:t>
            </a:r>
            <a:r>
              <a:rPr lang="en-US" sz="2600" dirty="0">
                <a:latin typeface="Lucida Console" pitchFamily="49" charset="0"/>
              </a:rPr>
              <a:t>ASCII</a:t>
            </a:r>
            <a:endParaRPr lang="bg-BG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Цвят</a:t>
            </a:r>
            <a:r>
              <a:rPr lang="en-US" sz="2600" dirty="0">
                <a:latin typeface="Lucida Console" pitchFamily="49" charset="0"/>
              </a:rPr>
              <a:t> </a:t>
            </a:r>
            <a:r>
              <a:rPr lang="mr-IN" sz="2600" dirty="0">
                <a:latin typeface="Lucida Console" pitchFamily="49" charset="0"/>
              </a:rPr>
              <a:t>–</a:t>
            </a:r>
            <a:r>
              <a:rPr lang="en-US" sz="2600" dirty="0">
                <a:latin typeface="Lucida Console" pitchFamily="49" charset="0"/>
              </a:rPr>
              <a:t> RGB - 0 - 255</a:t>
            </a:r>
            <a:endParaRPr lang="bg-BG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Снимка - </a:t>
            </a:r>
            <a:r>
              <a:rPr lang="en-US" sz="2600" dirty="0">
                <a:latin typeface="Lucida Console" pitchFamily="49" charset="0"/>
              </a:rPr>
              <a:t>pixels</a:t>
            </a:r>
            <a:endParaRPr lang="bg-BG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Видео</a:t>
            </a:r>
            <a:r>
              <a:rPr lang="en-US" sz="2600" dirty="0">
                <a:latin typeface="Lucida Console" pitchFamily="49" charset="0"/>
              </a:rPr>
              <a:t> – FPS (Frame Per Second)</a:t>
            </a:r>
            <a:endParaRPr lang="bg-BG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Звук</a:t>
            </a:r>
            <a:r>
              <a:rPr lang="en-US" sz="2600" dirty="0">
                <a:latin typeface="Lucida Console" pitchFamily="49" charset="0"/>
              </a:rPr>
              <a:t> </a:t>
            </a:r>
            <a:r>
              <a:rPr lang="bg-BG" sz="2600" dirty="0">
                <a:latin typeface="Lucida Console" pitchFamily="49" charset="0"/>
              </a:rPr>
              <a:t>- </a:t>
            </a:r>
            <a:r>
              <a:rPr lang="en-US" sz="2600" dirty="0" err="1">
                <a:latin typeface="Lucida Console" pitchFamily="49" charset="0"/>
              </a:rPr>
              <a:t>waveframe</a:t>
            </a:r>
            <a:r>
              <a:rPr lang="en-US" sz="2600" dirty="0">
                <a:latin typeface="Lucida Console" pitchFamily="49" charset="0"/>
              </a:rPr>
              <a:t> </a:t>
            </a:r>
            <a:endParaRPr lang="bg-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7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Процесор бинарен код</a:t>
            </a:r>
            <a:endParaRPr lang="en-US" dirty="0"/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600" dirty="0">
                <a:latin typeface="Lucida Console" pitchFamily="49" charset="0"/>
              </a:rPr>
              <a:t>RGB – Red Green Blue</a:t>
            </a:r>
          </a:p>
          <a:p>
            <a:pPr marL="118872" indent="0">
              <a:buNone/>
            </a:pPr>
            <a:r>
              <a:rPr lang="en-US" sz="2600" dirty="0">
                <a:latin typeface="Lucida Console" pitchFamily="49" charset="0"/>
                <a:hlinkClick r:id="rId3"/>
              </a:rPr>
              <a:t>https://</a:t>
            </a:r>
            <a:r>
              <a:rPr lang="en-US" sz="2600" dirty="0" err="1">
                <a:latin typeface="Lucida Console" pitchFamily="49" charset="0"/>
                <a:hlinkClick r:id="rId3"/>
              </a:rPr>
              <a:t>www.rapidtables.com</a:t>
            </a:r>
            <a:r>
              <a:rPr lang="en-US" sz="2600" dirty="0">
                <a:latin typeface="Lucida Console" pitchFamily="49" charset="0"/>
                <a:hlinkClick r:id="rId3"/>
              </a:rPr>
              <a:t>/convert/color/</a:t>
            </a:r>
            <a:r>
              <a:rPr lang="en-US" sz="2600" dirty="0" err="1">
                <a:latin typeface="Lucida Console" pitchFamily="49" charset="0"/>
                <a:hlinkClick r:id="rId3"/>
              </a:rPr>
              <a:t>rgb</a:t>
            </a:r>
            <a:r>
              <a:rPr lang="en-US" sz="2600" dirty="0">
                <a:latin typeface="Lucida Console" pitchFamily="49" charset="0"/>
                <a:hlinkClick r:id="rId3"/>
              </a:rPr>
              <a:t>-to-</a:t>
            </a:r>
            <a:r>
              <a:rPr lang="en-US" sz="2600" dirty="0" err="1">
                <a:latin typeface="Lucida Console" pitchFamily="49" charset="0"/>
                <a:hlinkClick r:id="rId3"/>
              </a:rPr>
              <a:t>hex.html</a:t>
            </a:r>
            <a:endParaRPr lang="en-US" sz="2600" dirty="0">
              <a:latin typeface="Lucida Console" pitchFamily="49" charset="0"/>
            </a:endParaRPr>
          </a:p>
          <a:p>
            <a:endParaRPr lang="bg-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06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Снимка - </a:t>
            </a:r>
            <a:r>
              <a:rPr lang="en-US" dirty="0"/>
              <a:t>pixels</a:t>
            </a:r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600" dirty="0">
                <a:latin typeface="Lucida Console" pitchFamily="49" charset="0"/>
              </a:rPr>
              <a:t>Pixels</a:t>
            </a:r>
            <a:br>
              <a:rPr lang="en-US" sz="2600" dirty="0">
                <a:latin typeface="Lucida Console" pitchFamily="49" charset="0"/>
              </a:rPr>
            </a:br>
            <a:r>
              <a:rPr lang="en-US" sz="2600" dirty="0">
                <a:latin typeface="Lucida Console" pitchFamily="49" charset="0"/>
                <a:hlinkClick r:id="rId3"/>
              </a:rPr>
              <a:t>https://www.youtube.com/watch?v=_lJO1rkZ4r0</a:t>
            </a:r>
            <a:endParaRPr lang="en-US" sz="2600" dirty="0">
              <a:latin typeface="Lucida Console" pitchFamily="49" charset="0"/>
            </a:endParaRPr>
          </a:p>
          <a:p>
            <a:pPr marL="118872" indent="0">
              <a:buNone/>
            </a:pPr>
            <a:endParaRPr lang="en-US" sz="2600" dirty="0">
              <a:latin typeface="Lucida Console" pitchFamily="49" charset="0"/>
            </a:endParaRPr>
          </a:p>
          <a:p>
            <a:endParaRPr lang="bg-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41D5-E023-1B45-8A13-777037446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667000"/>
            <a:ext cx="3429000" cy="4016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B4322-4DB4-2F4B-971F-26F26CCB0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3322"/>
            <a:ext cx="5433060" cy="24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83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Звук</a:t>
            </a:r>
            <a:endParaRPr lang="en-US" dirty="0"/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bg-BG" sz="2600" dirty="0">
                <a:latin typeface="Lucida Console" pitchFamily="49" charset="0"/>
              </a:rPr>
              <a:t>Звук - </a:t>
            </a:r>
            <a:r>
              <a:rPr lang="en-US" sz="2600" dirty="0" err="1">
                <a:latin typeface="Lucida Console" pitchFamily="49" charset="0"/>
              </a:rPr>
              <a:t>waveframe</a:t>
            </a:r>
            <a:br>
              <a:rPr lang="en-US" sz="2600" dirty="0">
                <a:latin typeface="Lucida Console" pitchFamily="49" charset="0"/>
              </a:rPr>
            </a:br>
            <a:r>
              <a:rPr lang="en-US" sz="2600" dirty="0">
                <a:latin typeface="Lucida Console" pitchFamily="49" charset="0"/>
                <a:hlinkClick r:id="rId3"/>
              </a:rPr>
              <a:t>https://www.youtube.com/watch?v=nzjtkaLCn60</a:t>
            </a:r>
            <a:endParaRPr lang="en-US" sz="2600" dirty="0">
              <a:latin typeface="Lucida Console" pitchFamily="49" charset="0"/>
            </a:endParaRPr>
          </a:p>
          <a:p>
            <a:endParaRPr lang="en-US" sz="2600" dirty="0">
              <a:latin typeface="Lucida Console" pitchFamily="49" charset="0"/>
            </a:endParaRPr>
          </a:p>
          <a:p>
            <a:endParaRPr lang="bg-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5EF3-C252-BD48-9C05-D7245574E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743200"/>
            <a:ext cx="5791200" cy="39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bg-BG" sz="2600" dirty="0">
                <a:latin typeface="Lucida Console" pitchFamily="49" charset="0"/>
              </a:rPr>
              <a:t>8 битово видео</a:t>
            </a:r>
            <a:endParaRPr lang="en-US" sz="2600" dirty="0">
              <a:latin typeface="Lucida Console" pitchFamily="49" charset="0"/>
            </a:endParaRPr>
          </a:p>
          <a:p>
            <a:endParaRPr lang="en-US" sz="2600" dirty="0">
              <a:latin typeface="Lucida Console" pitchFamily="49" charset="0"/>
            </a:endParaRPr>
          </a:p>
          <a:p>
            <a:endParaRPr lang="bg-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57E03-9F22-E94B-8525-BA9F65F3CBA6}"/>
              </a:ext>
            </a:extLst>
          </p:cNvPr>
          <p:cNvSpPr txBox="1"/>
          <p:nvPr/>
        </p:nvSpPr>
        <p:spPr>
          <a:xfrm>
            <a:off x="1759527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02DDB-8123-BD4A-8753-D6170C1A8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69574"/>
            <a:ext cx="5562600" cy="41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5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Видео</a:t>
            </a:r>
            <a:endParaRPr lang="en-US" dirty="0"/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bg-BG" sz="2600" dirty="0">
                <a:latin typeface="Lucida Console" pitchFamily="49" charset="0"/>
              </a:rPr>
              <a:t>8 бит-а = </a:t>
            </a:r>
            <a:r>
              <a:rPr lang="en-US" sz="2600" dirty="0">
                <a:latin typeface="Lucida Console" pitchFamily="49" charset="0"/>
              </a:rPr>
              <a:t>256 </a:t>
            </a:r>
            <a:r>
              <a:rPr lang="bg-BG" sz="2600" dirty="0">
                <a:latin typeface="Lucida Console" pitchFamily="49" charset="0"/>
              </a:rPr>
              <a:t>цвята = 64К памет</a:t>
            </a:r>
          </a:p>
          <a:p>
            <a:r>
              <a:rPr lang="bg-BG" sz="2600" dirty="0">
                <a:latin typeface="Lucida Console" pitchFamily="49" charset="0"/>
              </a:rPr>
              <a:t>Използването на клетки само с по 2 цвята</a:t>
            </a:r>
          </a:p>
          <a:p>
            <a:r>
              <a:rPr lang="bg-BG" sz="2600" dirty="0">
                <a:latin typeface="Lucida Console" pitchFamily="49" charset="0"/>
              </a:rPr>
              <a:t>във всяка клетка</a:t>
            </a:r>
            <a:endParaRPr lang="en-US" sz="2600" dirty="0">
              <a:latin typeface="Lucida Console" pitchFamily="49" charset="0"/>
            </a:endParaRPr>
          </a:p>
          <a:p>
            <a:endParaRPr lang="bg-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57E03-9F22-E94B-8525-BA9F65F3CBA6}"/>
              </a:ext>
            </a:extLst>
          </p:cNvPr>
          <p:cNvSpPr txBox="1"/>
          <p:nvPr/>
        </p:nvSpPr>
        <p:spPr>
          <a:xfrm>
            <a:off x="1759527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2E61E-EBC9-2D4B-A18E-2544EFAB8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788310"/>
            <a:ext cx="6477000" cy="40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9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Процесор бинарен код</a:t>
            </a:r>
            <a:endParaRPr lang="en-US" dirty="0"/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600" dirty="0">
                <a:latin typeface="Lucida Console" pitchFamily="49" charset="0"/>
              </a:rPr>
              <a:t>http://cdn.cs50.net/2016/x/</a:t>
            </a:r>
            <a:r>
              <a:rPr lang="en-US" sz="2600" dirty="0" err="1">
                <a:latin typeface="Lucida Console" pitchFamily="49" charset="0"/>
              </a:rPr>
              <a:t>psets</a:t>
            </a:r>
            <a:r>
              <a:rPr lang="en-US" sz="2600" dirty="0">
                <a:latin typeface="Lucida Console" pitchFamily="49" charset="0"/>
              </a:rPr>
              <a:t>/0/pset0/</a:t>
            </a:r>
            <a:r>
              <a:rPr lang="en-US" sz="2600" dirty="0" err="1">
                <a:latin typeface="Lucida Console" pitchFamily="49" charset="0"/>
              </a:rPr>
              <a:t>bulbs.html</a:t>
            </a:r>
            <a:endParaRPr lang="bg" sz="2600" dirty="0">
              <a:latin typeface="Lucida Console" pitchFamily="49" charset="0"/>
            </a:endParaRPr>
          </a:p>
          <a:p>
            <a:endParaRPr lang="cs-CZ" sz="2600" dirty="0">
              <a:latin typeface="Lucida Console" pitchFamily="49" charset="0"/>
            </a:endParaRPr>
          </a:p>
          <a:p>
            <a:endParaRPr lang="cs-CZ" sz="2600" dirty="0">
              <a:latin typeface="Lucida Console" pitchFamily="49" charset="0"/>
            </a:endParaRPr>
          </a:p>
          <a:p>
            <a:r>
              <a:rPr lang="cs-CZ" sz="2600" dirty="0">
                <a:latin typeface="Lucida Console" pitchFamily="49" charset="0"/>
              </a:rPr>
              <a:t>72 105 32 80 114 97 103 109 97</a:t>
            </a:r>
          </a:p>
          <a:p>
            <a:endParaRPr lang="cs-CZ" sz="2600" dirty="0">
              <a:latin typeface="Lucida Console" pitchFamily="49" charset="0"/>
            </a:endParaRPr>
          </a:p>
          <a:p>
            <a:endParaRPr lang="cs-CZ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Познай числото</a:t>
            </a:r>
            <a:endParaRPr lang="cs-CZ" sz="2600" dirty="0">
              <a:latin typeface="Lucida Console" pitchFamily="49" charset="0"/>
            </a:endParaRPr>
          </a:p>
          <a:p>
            <a:endParaRPr lang="cs-CZ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1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 algn="ctr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000"/>
              <a:t>People suck </a:t>
            </a:r>
            <a:r>
              <a:rPr lang="en-US" sz="4000" dirty="0"/>
              <a:t>at multitasking</a:t>
            </a:r>
          </a:p>
        </p:txBody>
      </p:sp>
    </p:spTree>
    <p:extLst>
      <p:ext uri="{BB962C8B-B14F-4D97-AF65-F5344CB8AC3E}">
        <p14:creationId xmlns:p14="http://schemas.microsoft.com/office/powerpoint/2010/main" val="106190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Дневен ред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Хардуер</a:t>
            </a:r>
          </a:p>
          <a:p>
            <a:r>
              <a:rPr lang="bg-BG" dirty="0"/>
              <a:t>Операционна Система</a:t>
            </a:r>
            <a:endParaRPr lang="en-US" dirty="0"/>
          </a:p>
          <a:p>
            <a:pPr lvl="1"/>
            <a:r>
              <a:rPr lang="bg-BG" dirty="0"/>
              <a:t>Какво е Операционна Система</a:t>
            </a:r>
          </a:p>
          <a:p>
            <a:pPr lvl="1"/>
            <a:r>
              <a:rPr lang="bg-BG" dirty="0"/>
              <a:t>Какво е библиотека</a:t>
            </a:r>
          </a:p>
          <a:p>
            <a:pPr lvl="1"/>
            <a:r>
              <a:rPr lang="bg-BG" dirty="0"/>
              <a:t>Какво е Ядро</a:t>
            </a:r>
          </a:p>
          <a:p>
            <a:r>
              <a:rPr lang="en-US" dirty="0"/>
              <a:t>Linux</a:t>
            </a:r>
            <a:endParaRPr lang="bg-BG" dirty="0"/>
          </a:p>
          <a:p>
            <a:pPr lvl="1"/>
            <a:r>
              <a:rPr lang="bg-BG" dirty="0"/>
              <a:t>Какво е </a:t>
            </a:r>
            <a:r>
              <a:rPr lang="en-US" dirty="0"/>
              <a:t>Linux </a:t>
            </a:r>
          </a:p>
          <a:p>
            <a:pPr lvl="1"/>
            <a:r>
              <a:rPr lang="en-US" dirty="0"/>
              <a:t>Linux </a:t>
            </a:r>
            <a:r>
              <a:rPr lang="bg-BG" dirty="0"/>
              <a:t>дистрибуции</a:t>
            </a:r>
            <a:endParaRPr lang="en-US" dirty="0"/>
          </a:p>
          <a:p>
            <a:r>
              <a:rPr lang="bg-BG" dirty="0"/>
              <a:t>Стартиране на системата</a:t>
            </a:r>
          </a:p>
          <a:p>
            <a:r>
              <a:rPr lang="bg-BG" dirty="0"/>
              <a:t>Как да рестартирам или спра системата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4376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SDRAM vs DDR SDRAM</a:t>
            </a:r>
          </a:p>
        </p:txBody>
      </p:sp>
      <p:sp>
        <p:nvSpPr>
          <p:cNvPr id="4" name="Shape 264"/>
          <p:cNvSpPr txBox="1">
            <a:spLocks/>
          </p:cNvSpPr>
          <p:nvPr/>
        </p:nvSpPr>
        <p:spPr>
          <a:xfrm>
            <a:off x="152400" y="1562100"/>
            <a:ext cx="5334000" cy="12573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None/>
            </a:pPr>
            <a:r>
              <a:rPr lang="en-US" sz="2800" dirty="0"/>
              <a:t>Volatile </a:t>
            </a:r>
            <a:r>
              <a:rPr lang="mr-IN" sz="2800" dirty="0"/>
              <a:t>–</a:t>
            </a:r>
            <a:r>
              <a:rPr lang="en-US" sz="2800" dirty="0"/>
              <a:t> RAM</a:t>
            </a:r>
          </a:p>
          <a:p>
            <a:pPr>
              <a:buNone/>
            </a:pPr>
            <a:r>
              <a:rPr lang="en-US" sz="2600" dirty="0">
                <a:latin typeface="Lucida Console" pitchFamily="49" charset="0"/>
              </a:rPr>
              <a:t>Non-</a:t>
            </a:r>
            <a:r>
              <a:rPr lang="en-US" sz="2800" dirty="0"/>
              <a:t>Volatile </a:t>
            </a:r>
            <a:r>
              <a:rPr lang="mr-IN" sz="2800" dirty="0"/>
              <a:t>–</a:t>
            </a:r>
            <a:r>
              <a:rPr lang="en-US" sz="2800" dirty="0"/>
              <a:t> SSD , Flash</a:t>
            </a:r>
          </a:p>
          <a:p>
            <a:pPr>
              <a:buFont typeface="Wingdings 2"/>
              <a:buNone/>
            </a:pPr>
            <a:endParaRPr lang="bg" sz="2600" dirty="0">
              <a:latin typeface="Lucida Console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62100"/>
            <a:ext cx="32385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28747"/>
            <a:ext cx="5410200" cy="33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42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 работят дисковете</a:t>
            </a:r>
            <a:endParaRPr lang="en-US" dirty="0"/>
          </a:p>
        </p:txBody>
      </p:sp>
      <p:pic>
        <p:nvPicPr>
          <p:cNvPr id="4" name="Shape 3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5200" y="1609725"/>
            <a:ext cx="587640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1069" y="1621367"/>
            <a:ext cx="2926931" cy="196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7280" y="3828166"/>
            <a:ext cx="2483520" cy="1810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6042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 работи хард диска</a:t>
            </a:r>
            <a:endParaRPr lang="en-US" dirty="0"/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304800" y="1524000"/>
            <a:ext cx="88392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bg" sz="2600" dirty="0">
                <a:latin typeface="Lucida Console" pitchFamily="49" charset="0"/>
              </a:rPr>
              <a:t>Как хард диска операира:</a:t>
            </a:r>
          </a:p>
          <a:p>
            <a:pPr marL="118872" indent="0">
              <a:buNone/>
            </a:pPr>
            <a:r>
              <a:rPr lang="en-US" sz="2600" dirty="0">
                <a:latin typeface="Lucida Console" pitchFamily="49" charset="0"/>
                <a:hlinkClick r:id="rId2"/>
              </a:rPr>
              <a:t>https://www.youtube.com/watch?v=4sz4VHCj2Ho</a:t>
            </a:r>
            <a:endParaRPr lang="bg-BG" sz="2600" dirty="0">
              <a:latin typeface="Lucida Console" pitchFamily="49" charset="0"/>
            </a:endParaRPr>
          </a:p>
          <a:p>
            <a:pPr marL="118872" indent="0">
              <a:buNone/>
            </a:pPr>
            <a:endParaRPr lang="bg-BG" sz="2600" dirty="0">
              <a:latin typeface="Lucida Console" pitchFamily="49" charset="0"/>
            </a:endParaRPr>
          </a:p>
          <a:p>
            <a:r>
              <a:rPr lang="bg-BG" sz="2600" dirty="0">
                <a:latin typeface="Lucida Console" pitchFamily="49" charset="0"/>
              </a:rPr>
              <a:t>Записване и четене на главата:</a:t>
            </a:r>
          </a:p>
          <a:p>
            <a:pPr marL="118872" indent="0">
              <a:buNone/>
            </a:pPr>
            <a:r>
              <a:rPr lang="cs-CZ" sz="2600" dirty="0">
                <a:latin typeface="Lucida Console" pitchFamily="49" charset="0"/>
                <a:hlinkClick r:id="rId3"/>
              </a:rPr>
              <a:t>https://www.youtube.com/watch?v=f3BNHhfTsvk</a:t>
            </a:r>
            <a:endParaRPr lang="cs-CZ" sz="2600" dirty="0">
              <a:latin typeface="Lucida Console" pitchFamily="49" charset="0"/>
            </a:endParaRPr>
          </a:p>
          <a:p>
            <a:pPr marL="118872" indent="0">
              <a:buNone/>
            </a:pPr>
            <a:endParaRPr lang="bg" sz="26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9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" dirty="0"/>
              <a:t>SSD (Solid State Disk) </a:t>
            </a:r>
            <a:endParaRPr lang="en-US" dirty="0"/>
          </a:p>
        </p:txBody>
      </p:sp>
      <p:sp>
        <p:nvSpPr>
          <p:cNvPr id="4" name="Shape 326"/>
          <p:cNvSpPr txBox="1">
            <a:spLocks/>
          </p:cNvSpPr>
          <p:nvPr/>
        </p:nvSpPr>
        <p:spPr>
          <a:xfrm>
            <a:off x="4038600" y="1600200"/>
            <a:ext cx="5108099" cy="46400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NAND-based flash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memory Non-Volatile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Memory ( FLASH ) </a:t>
            </a:r>
            <a:endParaRPr lang="en-US" sz="2600" dirty="0">
              <a:latin typeface="Lucida Console" pitchFamily="49" charset="0"/>
            </a:endParaRPr>
          </a:p>
          <a:p>
            <a:pPr>
              <a:buFont typeface="Wingdings 2"/>
              <a:buNone/>
            </a:pPr>
            <a:endParaRPr lang="en-US" sz="2600" dirty="0">
              <a:latin typeface="Lucida Console" pitchFamily="49" charset="0"/>
            </a:endParaRPr>
          </a:p>
          <a:p>
            <a:pPr>
              <a:buFont typeface="Wingdings 2"/>
              <a:buNone/>
            </a:pPr>
            <a:r>
              <a:rPr lang="en-US" sz="2600" dirty="0">
                <a:latin typeface="Lucida Console" pitchFamily="49" charset="0"/>
              </a:rPr>
              <a:t>Data is stored on:</a:t>
            </a:r>
          </a:p>
          <a:p>
            <a:pPr>
              <a:buFont typeface="Wingdings 2"/>
              <a:buNone/>
            </a:pPr>
            <a:r>
              <a:rPr lang="en-US" sz="2600" dirty="0">
                <a:latin typeface="Lucida Console" pitchFamily="49" charset="0"/>
              </a:rPr>
              <a:t>Floating Gate Transistor</a:t>
            </a:r>
          </a:p>
          <a:p>
            <a:pPr>
              <a:buFont typeface="Wingdings 2"/>
              <a:buNone/>
            </a:pPr>
            <a:endParaRPr lang="en-US" sz="2600" dirty="0">
              <a:latin typeface="Lucida Console" pitchFamily="49" charset="0"/>
            </a:endParaRPr>
          </a:p>
          <a:p>
            <a:pPr>
              <a:buFont typeface="Wingdings 2"/>
              <a:buNone/>
            </a:pPr>
            <a:r>
              <a:rPr lang="en-US" sz="2600" dirty="0">
                <a:latin typeface="Lucida Console" pitchFamily="49" charset="0"/>
              </a:rPr>
              <a:t>Single cell – 1 bit </a:t>
            </a:r>
          </a:p>
          <a:p>
            <a:pPr>
              <a:buFont typeface="Wingdings 2"/>
              <a:buNone/>
            </a:pPr>
            <a:r>
              <a:rPr lang="en-US" sz="2600" dirty="0">
                <a:latin typeface="Lucida Console" pitchFamily="49" charset="0"/>
              </a:rPr>
              <a:t>Multi cell  - 2 bits</a:t>
            </a:r>
            <a:endParaRPr lang="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  <p:pic>
        <p:nvPicPr>
          <p:cNvPr id="5" name="Shape 3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776" y="1547726"/>
            <a:ext cx="3809549" cy="277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702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Мрежови кабели</a:t>
            </a:r>
            <a:endParaRPr lang="en-US" dirty="0"/>
          </a:p>
        </p:txBody>
      </p:sp>
      <p:sp>
        <p:nvSpPr>
          <p:cNvPr id="4" name="Shape 364"/>
          <p:cNvSpPr txBox="1">
            <a:spLocks/>
          </p:cNvSpPr>
          <p:nvPr/>
        </p:nvSpPr>
        <p:spPr>
          <a:xfrm>
            <a:off x="152400" y="1532101"/>
            <a:ext cx="3733800" cy="15158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Twisted pair</a:t>
            </a:r>
          </a:p>
          <a:p>
            <a:pPr marL="118872" indent="0">
              <a:buNone/>
            </a:pPr>
            <a:r>
              <a:rPr lang="bg-BG" sz="2600" i="1" dirty="0">
                <a:latin typeface="Lucida Console" pitchFamily="49" charset="0"/>
              </a:rPr>
              <a:t>у</a:t>
            </a:r>
            <a:r>
              <a:rPr lang="bg" sz="2600" i="1" dirty="0">
                <a:latin typeface="Lucida Console" pitchFamily="49" charset="0"/>
              </a:rPr>
              <a:t>сукана двока</a:t>
            </a:r>
          </a:p>
          <a:p>
            <a:endParaRPr lang="bg" sz="2600" dirty="0">
              <a:latin typeface="Lucida Console" pitchFamily="49" charset="0"/>
            </a:endParaRPr>
          </a:p>
        </p:txBody>
      </p:sp>
      <p:pic>
        <p:nvPicPr>
          <p:cNvPr id="5" name="Shape 36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6648" y="2761706"/>
            <a:ext cx="3869776" cy="25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61075" y="2761702"/>
            <a:ext cx="2778125" cy="2986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67"/>
          <p:cNvSpPr txBox="1">
            <a:spLocks/>
          </p:cNvSpPr>
          <p:nvPr/>
        </p:nvSpPr>
        <p:spPr>
          <a:xfrm>
            <a:off x="5715000" y="1528800"/>
            <a:ext cx="3352800" cy="113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RJ-45 connector</a:t>
            </a:r>
          </a:p>
          <a:p>
            <a:endParaRPr lang="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099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Мрежа</a:t>
            </a:r>
            <a:endParaRPr lang="en-US" dirty="0"/>
          </a:p>
        </p:txBody>
      </p:sp>
      <p:sp>
        <p:nvSpPr>
          <p:cNvPr id="5" name="Shape 333"/>
          <p:cNvSpPr txBox="1">
            <a:spLocks/>
          </p:cNvSpPr>
          <p:nvPr/>
        </p:nvSpPr>
        <p:spPr>
          <a:xfrm>
            <a:off x="3851101" y="1600200"/>
            <a:ext cx="4607099" cy="37256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Мрежова карта ( NIC –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network interface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controller ) or LAN.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Мрежовата карта се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използва за връзка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между компютър и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компютърна мрежа.</a:t>
            </a:r>
          </a:p>
          <a:p>
            <a:endParaRPr lang="bg" sz="2600" dirty="0">
              <a:latin typeface="Lucida Console" pitchFamily="49" charset="0"/>
            </a:endParaRPr>
          </a:p>
        </p:txBody>
      </p:sp>
      <p:pic>
        <p:nvPicPr>
          <p:cNvPr id="6" name="Shape 3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691626"/>
            <a:ext cx="3550773" cy="3550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001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</a:t>
            </a:r>
          </a:p>
        </p:txBody>
      </p:sp>
      <p:sp>
        <p:nvSpPr>
          <p:cNvPr id="5" name="Shape 126"/>
          <p:cNvSpPr txBox="1">
            <a:spLocks/>
          </p:cNvSpPr>
          <p:nvPr/>
        </p:nvSpPr>
        <p:spPr>
          <a:xfrm>
            <a:off x="3810000" y="1524000"/>
            <a:ext cx="5334000" cy="5257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800" dirty="0"/>
              <a:t>BIOS (Basic Input Output System) - </a:t>
            </a:r>
            <a:r>
              <a:rPr lang="bg-BG" sz="2800" dirty="0"/>
              <a:t>е чип на който е записана малка програмка която:</a:t>
            </a:r>
          </a:p>
          <a:p>
            <a:r>
              <a:rPr lang="bg-BG" sz="2800" dirty="0"/>
              <a:t>Инициализира всички чипове и у-ва на вашата дънна платка</a:t>
            </a:r>
          </a:p>
          <a:p>
            <a:endParaRPr lang="bg-BG" sz="2800" dirty="0"/>
          </a:p>
          <a:p>
            <a:r>
              <a:rPr lang="bg-BG" sz="2800" dirty="0"/>
              <a:t>Проверява за всички у-ва закачени за това дъно</a:t>
            </a:r>
          </a:p>
          <a:p>
            <a:endParaRPr lang="uk-UA" sz="2800" dirty="0"/>
          </a:p>
          <a:p>
            <a:r>
              <a:rPr lang="uk-UA" sz="2800" dirty="0"/>
              <a:t>На намери опер система която ще зареди </a:t>
            </a:r>
          </a:p>
        </p:txBody>
      </p:sp>
      <p:pic>
        <p:nvPicPr>
          <p:cNvPr id="3" name="Picture 2" descr="bios_chi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" y="1524000"/>
            <a:ext cx="2819400" cy="2342271"/>
          </a:xfrm>
          <a:prstGeom prst="rect">
            <a:avLst/>
          </a:prstGeom>
        </p:spPr>
      </p:pic>
      <p:pic>
        <p:nvPicPr>
          <p:cNvPr id="7" name="Picture 6" descr="bio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" y="3954422"/>
            <a:ext cx="3858509" cy="29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52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операционна система ( ОС )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Операционната система е връзката между хардуера и потребителя ( вас ) </a:t>
            </a:r>
            <a:endParaRPr lang="en-US" dirty="0"/>
          </a:p>
          <a:p>
            <a:endParaRPr lang="bg-BG" dirty="0"/>
          </a:p>
          <a:p>
            <a:r>
              <a:rPr lang="bg-BG" dirty="0"/>
              <a:t>Операционна система е изградена от:</a:t>
            </a:r>
          </a:p>
          <a:p>
            <a:r>
              <a:rPr lang="bg-BG" dirty="0"/>
              <a:t>Програми </a:t>
            </a:r>
            <a:r>
              <a:rPr lang="en-US" dirty="0"/>
              <a:t>( Apps ) </a:t>
            </a:r>
            <a:endParaRPr lang="bg-BG" dirty="0"/>
          </a:p>
          <a:p>
            <a:r>
              <a:rPr lang="bg-BG" dirty="0"/>
              <a:t>Библиотеки </a:t>
            </a:r>
            <a:r>
              <a:rPr lang="en-US" dirty="0"/>
              <a:t>( libs ) </a:t>
            </a:r>
            <a:endParaRPr lang="bg-BG" dirty="0"/>
          </a:p>
          <a:p>
            <a:r>
              <a:rPr lang="bg-BG" dirty="0"/>
              <a:t>Ядро</a:t>
            </a:r>
            <a:r>
              <a:rPr lang="en-US" dirty="0"/>
              <a:t> ( kernel ) </a:t>
            </a:r>
            <a:endParaRPr lang="bg-BG" dirty="0"/>
          </a:p>
          <a:p>
            <a:r>
              <a:rPr lang="bg-BG" dirty="0"/>
              <a:t>Хардуер</a:t>
            </a:r>
            <a:r>
              <a:rPr lang="en-US" dirty="0"/>
              <a:t> ( hardware )</a:t>
            </a:r>
            <a:endParaRPr lang="bg-BG" dirty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98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библиотека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Навремето програмите са се грижили за общуването с хардуера което се оказало доста трудна задача.</a:t>
            </a:r>
          </a:p>
          <a:p>
            <a:r>
              <a:rPr lang="bg-BG" dirty="0"/>
              <a:t>Части от тези програми са се повтаряли толкова много</a:t>
            </a:r>
            <a:r>
              <a:rPr lang="en-US" dirty="0"/>
              <a:t> </a:t>
            </a:r>
            <a:r>
              <a:rPr lang="bg-BG" dirty="0"/>
              <a:t>,че те са се отделили в </a:t>
            </a:r>
            <a:r>
              <a:rPr lang="bg-BG" i="1" dirty="0"/>
              <a:t>„библиотеки“ . </a:t>
            </a:r>
            <a:endParaRPr lang="bg-BG" dirty="0"/>
          </a:p>
          <a:p>
            <a:pPr marL="118872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6040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ядро </a:t>
            </a:r>
            <a:r>
              <a:rPr lang="en-US" dirty="0"/>
              <a:t>( kernel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Ядрото е сърцето на Операционната Система то се грижи за:</a:t>
            </a:r>
          </a:p>
          <a:p>
            <a:pPr lvl="1"/>
            <a:r>
              <a:rPr lang="bg-BG" dirty="0"/>
              <a:t>връзката между хардуера и софтуера</a:t>
            </a:r>
          </a:p>
          <a:p>
            <a:pPr lvl="1"/>
            <a:r>
              <a:rPr lang="bg-BG" dirty="0"/>
              <a:t>Управление на процесора, паметта входно изходните устройства , мощността и управлението на системата </a:t>
            </a:r>
          </a:p>
          <a:p>
            <a:endParaRPr lang="bg-BG" dirty="0"/>
          </a:p>
          <a:p>
            <a:r>
              <a:rPr lang="bg-BG" dirty="0"/>
              <a:t>Две основни категории ядра</a:t>
            </a:r>
          </a:p>
          <a:p>
            <a:pPr lvl="1"/>
            <a:r>
              <a:rPr lang="ru-RU" b="1" dirty="0"/>
              <a:t>Монолитни ( </a:t>
            </a:r>
            <a:r>
              <a:rPr lang="en-US" b="1" dirty="0"/>
              <a:t>Linux kernel ) </a:t>
            </a:r>
            <a:endParaRPr lang="ru-RU" b="1" dirty="0"/>
          </a:p>
          <a:p>
            <a:pPr lvl="1"/>
            <a:r>
              <a:rPr lang="ru-RU" b="1" dirty="0"/>
              <a:t>Микро</a:t>
            </a:r>
            <a:r>
              <a:rPr lang="en-US" b="1" dirty="0"/>
              <a:t> ( Minix ) 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413966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Arimo" pitchFamily="34" charset="0"/>
                <a:ea typeface="Arimo" pitchFamily="34" charset="0"/>
                <a:cs typeface="Arimo" pitchFamily="34" charset="0"/>
              </a:rPr>
              <a:t>Какво е </a:t>
            </a:r>
            <a:r>
              <a:rPr lang="en-US" dirty="0">
                <a:latin typeface="Arimo" pitchFamily="34" charset="0"/>
                <a:ea typeface="Arimo" pitchFamily="34" charset="0"/>
                <a:cs typeface="Arimo" pitchFamily="34" charset="0"/>
              </a:rPr>
              <a:t>hardware?	</a:t>
            </a:r>
          </a:p>
        </p:txBody>
      </p:sp>
      <p:sp>
        <p:nvSpPr>
          <p:cNvPr id="8" name="Shape 52"/>
          <p:cNvSpPr txBox="1">
            <a:spLocks noGrp="1"/>
          </p:cNvSpPr>
          <p:nvPr>
            <p:ph idx="1"/>
          </p:nvPr>
        </p:nvSpPr>
        <p:spPr>
          <a:xfrm>
            <a:off x="152400" y="4800600"/>
            <a:ext cx="9220200" cy="19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bg" sz="2400" b="1" dirty="0">
                <a:solidFill>
                  <a:schemeClr val="dk1"/>
                </a:solidFill>
                <a:latin typeface="Lucida Console" pitchFamily="49" charset="0"/>
              </a:rPr>
              <a:t>Компютърният хардуер е съвкупността от всички</a:t>
            </a:r>
            <a:endParaRPr lang="en-US" sz="2400" b="1" dirty="0">
              <a:solidFill>
                <a:schemeClr val="dk1"/>
              </a:solidFill>
              <a:latin typeface="Lucida Console" pitchFamily="49" charset="0"/>
            </a:endParaRPr>
          </a:p>
          <a:p>
            <a:pPr>
              <a:buNone/>
            </a:pPr>
            <a:r>
              <a:rPr lang="bg" sz="2400" b="1" dirty="0">
                <a:solidFill>
                  <a:schemeClr val="dk1"/>
                </a:solidFill>
                <a:latin typeface="Lucida Console" pitchFamily="49" charset="0"/>
              </a:rPr>
              <a:t>физически компоненти на компютъра. Kлавиатура</a:t>
            </a:r>
            <a:endParaRPr lang="en-US" sz="2400" b="1" dirty="0">
              <a:solidFill>
                <a:schemeClr val="dk1"/>
              </a:solidFill>
              <a:latin typeface="Lucida Console" pitchFamily="49" charset="0"/>
            </a:endParaRPr>
          </a:p>
          <a:p>
            <a:pPr>
              <a:buNone/>
            </a:pPr>
            <a:r>
              <a:rPr lang="en-US" sz="2400" b="1" dirty="0">
                <a:solidFill>
                  <a:schemeClr val="dk1"/>
                </a:solidFill>
                <a:latin typeface="Lucida Console" pitchFamily="49" charset="0"/>
              </a:rPr>
              <a:t>,</a:t>
            </a:r>
            <a:r>
              <a:rPr lang="bg" sz="2400" b="1" dirty="0">
                <a:solidFill>
                  <a:schemeClr val="dk1"/>
                </a:solidFill>
                <a:latin typeface="Lucida Console" pitchFamily="49" charset="0"/>
              </a:rPr>
              <a:t>мишка , микрофорн , тон колони , монитор,</a:t>
            </a:r>
            <a:endParaRPr lang="en-US" sz="2400" b="1" dirty="0">
              <a:solidFill>
                <a:schemeClr val="dk1"/>
              </a:solidFill>
              <a:latin typeface="Lucida Console" pitchFamily="49" charset="0"/>
            </a:endParaRPr>
          </a:p>
          <a:p>
            <a:pPr>
              <a:buNone/>
            </a:pPr>
            <a:r>
              <a:rPr lang="bg" sz="2400" b="1" dirty="0">
                <a:solidFill>
                  <a:schemeClr val="dk1"/>
                </a:solidFill>
                <a:latin typeface="Lucida Console" pitchFamily="49" charset="0"/>
              </a:rPr>
              <a:t>компютърни компоненти процесор, памет , твърд</a:t>
            </a:r>
            <a:endParaRPr lang="en-US" sz="2400" b="1" dirty="0">
              <a:solidFill>
                <a:schemeClr val="dk1"/>
              </a:solidFill>
              <a:latin typeface="Lucida Console" pitchFamily="49" charset="0"/>
            </a:endParaRPr>
          </a:p>
          <a:p>
            <a:pPr>
              <a:buNone/>
            </a:pPr>
            <a:r>
              <a:rPr lang="bg" sz="2400" b="1" dirty="0">
                <a:solidFill>
                  <a:schemeClr val="dk1"/>
                </a:solidFill>
                <a:latin typeface="Lucida Console" pitchFamily="49" charset="0"/>
              </a:rPr>
              <a:t>диск...и т.н.</a:t>
            </a:r>
          </a:p>
        </p:txBody>
      </p:sp>
      <p:pic>
        <p:nvPicPr>
          <p:cNvPr id="6" name="Shape 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8175" y="1644226"/>
            <a:ext cx="2851574" cy="28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79150" y="1676400"/>
            <a:ext cx="3474050" cy="27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581931" y="1504280"/>
            <a:ext cx="25620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Lucida Console" pitchFamily="49" charset="0"/>
              </a:rPr>
              <a:t>Input</a:t>
            </a:r>
            <a:r>
              <a:rPr lang="en-US" sz="2400" dirty="0">
                <a:latin typeface="Lucida Console" pitchFamily="49" charset="0"/>
              </a:rPr>
              <a:t>: Keyboard , Mouse, Mic</a:t>
            </a:r>
          </a:p>
          <a:p>
            <a:r>
              <a:rPr lang="en-US" sz="2400" b="1" dirty="0">
                <a:latin typeface="Lucida Console" pitchFamily="49" charset="0"/>
              </a:rPr>
              <a:t>Output</a:t>
            </a:r>
            <a:r>
              <a:rPr lang="en-US" sz="2400" dirty="0">
                <a:latin typeface="Lucida Console" pitchFamily="49" charset="0"/>
              </a:rPr>
              <a:t>: Monitor, Speakers</a:t>
            </a:r>
          </a:p>
          <a:p>
            <a:r>
              <a:rPr lang="en-US" sz="2400" b="1" dirty="0">
                <a:latin typeface="Lucida Console" pitchFamily="49" charset="0"/>
              </a:rPr>
              <a:t>Peripherals</a:t>
            </a:r>
            <a:r>
              <a:rPr lang="en-US" sz="2400" dirty="0">
                <a:latin typeface="Lucida Console" pitchFamily="49" charset="0"/>
              </a:rPr>
              <a:t>: Printers , Scanners </a:t>
            </a:r>
          </a:p>
        </p:txBody>
      </p:sp>
    </p:spTree>
    <p:extLst>
      <p:ext uri="{BB962C8B-B14F-4D97-AF65-F5344CB8AC3E}">
        <p14:creationId xmlns:p14="http://schemas.microsoft.com/office/powerpoint/2010/main" val="1848755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ядро </a:t>
            </a:r>
            <a:r>
              <a:rPr lang="en-US" dirty="0"/>
              <a:t>( kernel )</a:t>
            </a:r>
          </a:p>
        </p:txBody>
      </p:sp>
      <p:pic>
        <p:nvPicPr>
          <p:cNvPr id="4" name="Content Placeholder 3" descr="750px-OS-structure.sv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r="4286"/>
          <a:stretch>
            <a:fillRect/>
          </a:stretch>
        </p:blipFill>
        <p:spPr>
          <a:xfrm>
            <a:off x="381000" y="1739900"/>
            <a:ext cx="8382000" cy="4889500"/>
          </a:xfrm>
        </p:spPr>
      </p:pic>
    </p:spTree>
    <p:extLst>
      <p:ext uri="{BB962C8B-B14F-4D97-AF65-F5344CB8AC3E}">
        <p14:creationId xmlns:p14="http://schemas.microsoft.com/office/powerpoint/2010/main" val="153379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Линукс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Unix </a:t>
            </a:r>
            <a:r>
              <a:rPr lang="bg-BG" dirty="0"/>
              <a:t>и </a:t>
            </a:r>
            <a:r>
              <a:rPr lang="en-US" dirty="0"/>
              <a:t>POSIX </a:t>
            </a:r>
            <a:r>
              <a:rPr lang="bg-BG" dirty="0"/>
              <a:t>базирана Операционна Система</a:t>
            </a:r>
            <a:endParaRPr lang="en-US" dirty="0"/>
          </a:p>
          <a:p>
            <a:r>
              <a:rPr lang="bg-BG" dirty="0"/>
              <a:t>Раждането на </a:t>
            </a:r>
            <a:r>
              <a:rPr lang="en-US" dirty="0"/>
              <a:t>Unix – 1969</a:t>
            </a:r>
            <a:r>
              <a:rPr lang="bg-BG" dirty="0"/>
              <a:t>г.</a:t>
            </a:r>
            <a:endParaRPr lang="en-US" dirty="0"/>
          </a:p>
          <a:p>
            <a:pPr lvl="1"/>
            <a:r>
              <a:rPr lang="bg-BG" dirty="0"/>
              <a:t>Написан на Асемблер от </a:t>
            </a:r>
            <a:r>
              <a:rPr lang="en-US" dirty="0"/>
              <a:t>Peter Neumann</a:t>
            </a:r>
          </a:p>
          <a:p>
            <a:pPr lvl="1"/>
            <a:r>
              <a:rPr lang="bg-BG" dirty="0"/>
              <a:t>Пренаписан на С</a:t>
            </a:r>
            <a:r>
              <a:rPr lang="en-US" dirty="0"/>
              <a:t> </a:t>
            </a:r>
            <a:r>
              <a:rPr lang="bg-BG" dirty="0"/>
              <a:t>през 1973 от </a:t>
            </a:r>
            <a:r>
              <a:rPr lang="en-US" dirty="0"/>
              <a:t>Ken Thompson </a:t>
            </a:r>
            <a:r>
              <a:rPr lang="bg-BG" dirty="0"/>
              <a:t>и </a:t>
            </a:r>
            <a:r>
              <a:rPr lang="en-US" dirty="0"/>
              <a:t>Dennis Ritchie (</a:t>
            </a:r>
            <a:r>
              <a:rPr lang="bg-BG" dirty="0"/>
              <a:t>почива 2011г.</a:t>
            </a:r>
            <a:r>
              <a:rPr lang="en-US" dirty="0"/>
              <a:t>)</a:t>
            </a:r>
            <a:endParaRPr lang="bg-BG" dirty="0"/>
          </a:p>
          <a:p>
            <a:r>
              <a:rPr lang="bg-BG" dirty="0"/>
              <a:t>Раждането на </a:t>
            </a:r>
            <a:r>
              <a:rPr lang="en-US" dirty="0"/>
              <a:t>Linux </a:t>
            </a:r>
          </a:p>
          <a:p>
            <a:pPr lvl="1"/>
            <a:r>
              <a:rPr lang="en-US" dirty="0"/>
              <a:t>Linus Torvalds</a:t>
            </a:r>
          </a:p>
          <a:p>
            <a:pPr lvl="1"/>
            <a:r>
              <a:rPr lang="bg-BG" dirty="0"/>
              <a:t>5ти Октомври 1991</a:t>
            </a:r>
          </a:p>
          <a:p>
            <a:pPr lvl="1"/>
            <a:r>
              <a:rPr lang="bg-BG" dirty="0"/>
              <a:t>Декември 1992 </a:t>
            </a:r>
            <a:r>
              <a:rPr lang="en-US" dirty="0"/>
              <a:t>GNU </a:t>
            </a:r>
            <a:r>
              <a:rPr lang="bg-BG" dirty="0"/>
              <a:t>линцеза</a:t>
            </a:r>
          </a:p>
          <a:p>
            <a:pPr lvl="1"/>
            <a:r>
              <a:rPr lang="bg-BG" dirty="0"/>
              <a:t>1994 версия 1.0</a:t>
            </a:r>
          </a:p>
          <a:p>
            <a:r>
              <a:rPr lang="en-US" dirty="0"/>
              <a:t>GNU </a:t>
            </a:r>
            <a:r>
              <a:rPr lang="bg-BG" dirty="0"/>
              <a:t>проекта</a:t>
            </a:r>
            <a:endParaRPr lang="en-US" dirty="0"/>
          </a:p>
          <a:p>
            <a:pPr lvl="1"/>
            <a:r>
              <a:rPr lang="en-US" dirty="0"/>
              <a:t>Richard Stallman</a:t>
            </a:r>
            <a:endParaRPr lang="bg-BG" dirty="0"/>
          </a:p>
          <a:p>
            <a:pPr lvl="1"/>
            <a:r>
              <a:rPr lang="en-US" dirty="0"/>
              <a:t>GNU/Linux</a:t>
            </a:r>
          </a:p>
        </p:txBody>
      </p:sp>
    </p:spTree>
    <p:extLst>
      <p:ext uri="{BB962C8B-B14F-4D97-AF65-F5344CB8AC3E}">
        <p14:creationId xmlns:p14="http://schemas.microsoft.com/office/powerpoint/2010/main" val="960990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</a:t>
            </a:r>
            <a:r>
              <a:rPr lang="bg-BG" dirty="0"/>
              <a:t>история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1995 – работи вече на </a:t>
            </a:r>
            <a:r>
              <a:rPr lang="en-US" dirty="0"/>
              <a:t>DEC Alpha &amp; Sun SPARC</a:t>
            </a:r>
            <a:endParaRPr lang="bg-BG" dirty="0"/>
          </a:p>
          <a:p>
            <a:r>
              <a:rPr lang="bg-BG" dirty="0"/>
              <a:t>1996 - </a:t>
            </a:r>
            <a:r>
              <a:rPr lang="en-US" dirty="0"/>
              <a:t>Linux </a:t>
            </a:r>
            <a:r>
              <a:rPr lang="bg-BG" dirty="0"/>
              <a:t>талисман </a:t>
            </a:r>
            <a:r>
              <a:rPr lang="en-US" dirty="0"/>
              <a:t>“Tux”</a:t>
            </a:r>
          </a:p>
          <a:p>
            <a:r>
              <a:rPr lang="en-US" dirty="0"/>
              <a:t>1998 – IBM, Compaq </a:t>
            </a:r>
            <a:r>
              <a:rPr lang="bg-BG" dirty="0"/>
              <a:t>и </a:t>
            </a:r>
            <a:r>
              <a:rPr lang="en-US" dirty="0"/>
              <a:t>Oracle </a:t>
            </a:r>
            <a:r>
              <a:rPr lang="bg-BG" dirty="0"/>
              <a:t>съпортват </a:t>
            </a:r>
            <a:r>
              <a:rPr lang="en-US" dirty="0"/>
              <a:t>Linux</a:t>
            </a:r>
          </a:p>
          <a:p>
            <a:pPr lvl="1"/>
            <a:r>
              <a:rPr lang="en-US" dirty="0"/>
              <a:t>KDE </a:t>
            </a:r>
            <a:r>
              <a:rPr lang="bg-BG" dirty="0"/>
              <a:t>проекта </a:t>
            </a:r>
            <a:endParaRPr lang="en-US" dirty="0"/>
          </a:p>
          <a:p>
            <a:r>
              <a:rPr lang="en-US" dirty="0"/>
              <a:t>1999 – GNOME</a:t>
            </a:r>
            <a:r>
              <a:rPr lang="bg-BG" dirty="0"/>
              <a:t> проекта</a:t>
            </a:r>
          </a:p>
          <a:p>
            <a:pPr marL="118872" indent="0">
              <a:buNone/>
            </a:pPr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pic>
        <p:nvPicPr>
          <p:cNvPr id="1026" name="Picture 2" descr="C:\Users\vhristev\Dropbox\Clients\Prorgmatic\Linux_presentations\pics\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" y="4343400"/>
            <a:ext cx="2121877" cy="25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vhristev\Dropbox\Clients\Prorgmatic\Linux_presentations\pics\1992-199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76" y="4343399"/>
            <a:ext cx="3516923" cy="19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hristev\Dropbox\Clients\Prorgmatic\Linux_presentations\pics\Xserv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39" y="4343400"/>
            <a:ext cx="32511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4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</a:t>
            </a:r>
            <a:r>
              <a:rPr lang="bg-BG" dirty="0"/>
              <a:t>дистрибуции</a:t>
            </a:r>
            <a:endParaRPr lang="en-US" dirty="0"/>
          </a:p>
        </p:txBody>
      </p:sp>
      <p:pic>
        <p:nvPicPr>
          <p:cNvPr id="2050" name="Picture 2" descr="C:\Users\vhristev\Dropbox\Clients\Prorgmatic\Linux_presentations\pics\linux-distributio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06666"/>
            <a:ext cx="7315200" cy="52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827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Стартиране на системата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става след като пусна компютъра</a:t>
            </a:r>
            <a:endParaRPr lang="en-US" dirty="0"/>
          </a:p>
          <a:p>
            <a:pPr marL="118872" indent="0">
              <a:buNone/>
            </a:pPr>
            <a:r>
              <a:rPr lang="en-US" dirty="0"/>
              <a:t>BIOS &gt; MBR &gt; Boot loader &gt; Kernel &gt; OS</a:t>
            </a:r>
            <a:endParaRPr lang="bg-BG" dirty="0"/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endParaRPr lang="bg-BG" dirty="0"/>
          </a:p>
        </p:txBody>
      </p:sp>
      <p:pic>
        <p:nvPicPr>
          <p:cNvPr id="2051" name="Picture 3" descr="C:\Users\vhristev\Dropbox\Clients\Prorgmatic\Linux_presentations\pics\03\boot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38400"/>
            <a:ext cx="8958853" cy="32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15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D814-5405-7A4D-A8EF-4E6D4E18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bg-BG" dirty="0"/>
              <a:t>Първи команди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13AC3-6EA0-E641-9CEF-B4505196B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 да влезнем в системата</a:t>
            </a:r>
          </a:p>
          <a:p>
            <a:pPr marL="118872" indent="0">
              <a:buNone/>
            </a:pPr>
            <a:r>
              <a:rPr lang="en-US" dirty="0"/>
              <a:t>username / password = credentials </a:t>
            </a:r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r>
              <a:rPr lang="en-US" dirty="0"/>
              <a:t>[</a:t>
            </a:r>
            <a:r>
              <a:rPr lang="en-US" dirty="0" err="1">
                <a:solidFill>
                  <a:srgbClr val="FF0000"/>
                </a:solidFill>
              </a:rPr>
              <a:t>student</a:t>
            </a:r>
            <a:r>
              <a:rPr lang="en-US" dirty="0" err="1"/>
              <a:t>@pragmatic</a:t>
            </a:r>
            <a:r>
              <a:rPr lang="en-US" dirty="0"/>
              <a:t> ~]</a:t>
            </a:r>
            <a:r>
              <a:rPr lang="en-US" dirty="0">
                <a:solidFill>
                  <a:srgbClr val="FF0000"/>
                </a:solidFill>
              </a:rPr>
              <a:t>$</a:t>
            </a:r>
          </a:p>
          <a:p>
            <a:pPr marL="118872" indent="0">
              <a:buNone/>
            </a:pPr>
            <a:r>
              <a:rPr lang="en-US" dirty="0"/>
              <a:t>vs</a:t>
            </a:r>
          </a:p>
          <a:p>
            <a:pPr marL="118872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root</a:t>
            </a:r>
            <a:r>
              <a:rPr lang="en-US" dirty="0"/>
              <a:t>@RHCSA-server01 ~]</a:t>
            </a:r>
            <a:r>
              <a:rPr lang="en-US" dirty="0">
                <a:solidFill>
                  <a:srgbClr val="FF0000"/>
                </a:solidFill>
              </a:rPr>
              <a:t>#</a:t>
            </a:r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88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D814-5405-7A4D-A8EF-4E6D4E18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bg-BG" dirty="0"/>
              <a:t>Първи команди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13AC3-6EA0-E641-9CEF-B4505196B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 да сменя паролата на потребител</a:t>
            </a:r>
          </a:p>
          <a:p>
            <a:pPr marL="118872" indent="0">
              <a:buNone/>
            </a:pPr>
            <a:r>
              <a:rPr lang="en-US" dirty="0" err="1"/>
              <a:t>passwd</a:t>
            </a:r>
            <a:r>
              <a:rPr lang="en-US" dirty="0"/>
              <a:t> </a:t>
            </a:r>
            <a:endParaRPr lang="bg-BG" dirty="0"/>
          </a:p>
          <a:p>
            <a:r>
              <a:rPr lang="bg-BG" dirty="0"/>
              <a:t>Как да стана </a:t>
            </a:r>
            <a:r>
              <a:rPr lang="en-US" dirty="0"/>
              <a:t>root</a:t>
            </a:r>
            <a:r>
              <a:rPr lang="bg-BG" dirty="0"/>
              <a:t> потребител</a:t>
            </a:r>
            <a:endParaRPr lang="en-US" dirty="0"/>
          </a:p>
          <a:p>
            <a:pPr marL="118872" indent="0">
              <a:buNone/>
            </a:pPr>
            <a:r>
              <a:rPr lang="en-US" dirty="0" err="1"/>
              <a:t>su</a:t>
            </a:r>
            <a:r>
              <a:rPr lang="en-US" dirty="0"/>
              <a:t> – </a:t>
            </a:r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r>
              <a:rPr lang="en-US" dirty="0"/>
              <a:t>When sysadmin provide ‘root’ to developers</a:t>
            </a:r>
            <a:endParaRPr lang="bg-BG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5D5C7-CDE2-824C-8C5E-8E5123F8D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982212"/>
            <a:ext cx="5486400" cy="27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1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/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 да рестартирам машината</a:t>
            </a:r>
          </a:p>
          <a:p>
            <a:pPr marL="118872" indent="0">
              <a:buNone/>
            </a:pPr>
            <a:r>
              <a:rPr lang="en-US" dirty="0"/>
              <a:t>#reboot  </a:t>
            </a:r>
            <a:r>
              <a:rPr lang="bg-BG" dirty="0"/>
              <a:t>(трябва да сте </a:t>
            </a:r>
            <a:r>
              <a:rPr lang="en-US" dirty="0"/>
              <a:t>ROOT </a:t>
            </a:r>
            <a:r>
              <a:rPr lang="bg-BG" dirty="0"/>
              <a:t>потребител</a:t>
            </a:r>
            <a:r>
              <a:rPr lang="en-US" dirty="0"/>
              <a:t> </a:t>
            </a:r>
            <a:r>
              <a:rPr lang="bg-BG" dirty="0"/>
              <a:t>)</a:t>
            </a:r>
          </a:p>
          <a:p>
            <a:pPr marL="118872" indent="0">
              <a:buNone/>
            </a:pPr>
            <a:endParaRPr lang="bg-BG" dirty="0"/>
          </a:p>
          <a:p>
            <a:pPr marL="118872" indent="0">
              <a:buNone/>
            </a:pPr>
            <a:r>
              <a:rPr lang="en-US" dirty="0"/>
              <a:t>#shutdown –r now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 err="1"/>
              <a:t>К</a:t>
            </a:r>
            <a:r>
              <a:rPr lang="bg-BG" dirty="0"/>
              <a:t>акво се случва когато напиша командатата</a:t>
            </a:r>
            <a:endParaRPr lang="en-US" dirty="0"/>
          </a:p>
          <a:p>
            <a:pPr lvl="1"/>
            <a:r>
              <a:rPr lang="bg-BG" dirty="0"/>
              <a:t>Изтрива кеша на диска</a:t>
            </a:r>
          </a:p>
          <a:p>
            <a:pPr lvl="1"/>
            <a:r>
              <a:rPr lang="en-US" dirty="0" err="1"/>
              <a:t>З</a:t>
            </a:r>
            <a:r>
              <a:rPr lang="bg-BG" dirty="0"/>
              <a:t>аписва данни за рестарт в </a:t>
            </a:r>
            <a:r>
              <a:rPr lang="en-US" dirty="0" err="1"/>
              <a:t>utmp</a:t>
            </a:r>
            <a:r>
              <a:rPr lang="en-US" dirty="0"/>
              <a:t> &amp; </a:t>
            </a:r>
            <a:r>
              <a:rPr lang="en-US" dirty="0" err="1"/>
              <a:t>wtmp</a:t>
            </a:r>
            <a:endParaRPr lang="en-US" dirty="0"/>
          </a:p>
          <a:p>
            <a:pPr lvl="1"/>
            <a:r>
              <a:rPr lang="bg-BG" dirty="0"/>
              <a:t>Убива процесите с </a:t>
            </a:r>
            <a:r>
              <a:rPr lang="en-US" dirty="0"/>
              <a:t>SIGTERM </a:t>
            </a:r>
            <a:r>
              <a:rPr lang="bg-BG" dirty="0"/>
              <a:t>след това с </a:t>
            </a:r>
            <a:r>
              <a:rPr lang="en-US" dirty="0"/>
              <a:t>SIGKILL</a:t>
            </a:r>
          </a:p>
          <a:p>
            <a:pPr lvl="1"/>
            <a:r>
              <a:rPr lang="en-US" dirty="0" err="1"/>
              <a:t>Р</a:t>
            </a:r>
            <a:r>
              <a:rPr lang="bg-BG" dirty="0"/>
              <a:t>естартирана машината</a:t>
            </a:r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05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/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 да загася машина веднага </a:t>
            </a:r>
            <a:endParaRPr lang="en-US" dirty="0"/>
          </a:p>
          <a:p>
            <a:pPr marL="118872" indent="0">
              <a:buNone/>
            </a:pPr>
            <a:r>
              <a:rPr lang="en-US" dirty="0"/>
              <a:t>#shutdown -h now “Tango is going down”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bg-BG" dirty="0"/>
              <a:t>Спри машината след 5мин.</a:t>
            </a:r>
          </a:p>
          <a:p>
            <a:pPr marL="118872" indent="0">
              <a:buNone/>
            </a:pPr>
            <a:r>
              <a:rPr lang="en-US" dirty="0"/>
              <a:t>#shutdown -h </a:t>
            </a:r>
            <a:r>
              <a:rPr lang="bg-BG" dirty="0"/>
              <a:t>+5</a:t>
            </a:r>
            <a:r>
              <a:rPr lang="en-US" dirty="0"/>
              <a:t> “Tango is going down”</a:t>
            </a:r>
          </a:p>
          <a:p>
            <a:pPr marL="118872" indent="0">
              <a:buNone/>
            </a:pPr>
            <a:endParaRPr lang="bg-BG" dirty="0"/>
          </a:p>
          <a:p>
            <a:r>
              <a:rPr lang="bg-BG" dirty="0"/>
              <a:t>Прекрати загасянето (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ancel</a:t>
            </a:r>
            <a:r>
              <a:rPr lang="bg-BG" dirty="0"/>
              <a:t>)</a:t>
            </a:r>
          </a:p>
          <a:p>
            <a:pPr marL="118872" indent="0">
              <a:buNone/>
            </a:pPr>
            <a:r>
              <a:rPr lang="en-US" dirty="0"/>
              <a:t>#shutdown –</a:t>
            </a:r>
            <a:r>
              <a:rPr lang="en-US" dirty="0">
                <a:solidFill>
                  <a:srgbClr val="FF0000"/>
                </a:solidFill>
              </a:rPr>
              <a:t>c</a:t>
            </a:r>
            <a:endParaRPr lang="bg-BG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bg-BG" dirty="0">
              <a:solidFill>
                <a:srgbClr val="FF0000"/>
              </a:solidFill>
            </a:endParaRPr>
          </a:p>
          <a:p>
            <a:r>
              <a:rPr lang="en-US" dirty="0"/>
              <a:t>halt – </a:t>
            </a:r>
            <a:r>
              <a:rPr lang="bg-BG" dirty="0"/>
              <a:t>спира всички </a:t>
            </a:r>
            <a:r>
              <a:rPr lang="en-US" dirty="0"/>
              <a:t>CPU</a:t>
            </a:r>
            <a:endParaRPr lang="bg-BG" dirty="0"/>
          </a:p>
          <a:p>
            <a:r>
              <a:rPr lang="en-US" dirty="0"/>
              <a:t>shutdown </a:t>
            </a:r>
            <a:r>
              <a:rPr lang="bg-BG" dirty="0"/>
              <a:t>изпраща </a:t>
            </a:r>
            <a:r>
              <a:rPr lang="en-US" dirty="0"/>
              <a:t>ACPI </a:t>
            </a:r>
            <a:r>
              <a:rPr lang="bg-BG" dirty="0"/>
              <a:t>сигнали към захранването да спре тока.</a:t>
            </a:r>
            <a:endParaRPr lang="en-US" dirty="0"/>
          </a:p>
          <a:p>
            <a:pPr marL="118872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endParaRPr lang="bg-BG" dirty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03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Филми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Linux </a:t>
            </a:r>
            <a:r>
              <a:rPr lang="bg-BG" dirty="0"/>
              <a:t>документални филми: </a:t>
            </a:r>
            <a:endParaRPr lang="en-US" dirty="0"/>
          </a:p>
          <a:p>
            <a:pPr lvl="1"/>
            <a:r>
              <a:rPr lang="en-US" dirty="0"/>
              <a:t>OS revolution </a:t>
            </a:r>
          </a:p>
          <a:p>
            <a:pPr lvl="1"/>
            <a:r>
              <a:rPr lang="en-US" dirty="0"/>
              <a:t>The Code</a:t>
            </a:r>
          </a:p>
          <a:p>
            <a:pPr lvl="1"/>
            <a:r>
              <a:rPr lang="en-US" dirty="0"/>
              <a:t>The True Story of the Internet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Pirates of Silicon Valley </a:t>
            </a:r>
            <a:endParaRPr lang="bg-BG" dirty="0"/>
          </a:p>
          <a:p>
            <a:endParaRPr lang="bg-BG" dirty="0"/>
          </a:p>
          <a:p>
            <a:r>
              <a:rPr lang="bg-BG" dirty="0"/>
              <a:t>Цени на системният администратор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irccom.free.bg</a:t>
            </a:r>
            <a:r>
              <a:rPr lang="en-US" dirty="0">
                <a:hlinkClick r:id="rId3"/>
              </a:rPr>
              <a:t>/funs/fun5/</a:t>
            </a:r>
            <a:r>
              <a:rPr lang="en-US" dirty="0" err="1">
                <a:hlinkClick r:id="rId3"/>
              </a:rPr>
              <a:t>ceniadmin.html</a:t>
            </a:r>
            <a:endParaRPr lang="en-US" dirty="0"/>
          </a:p>
          <a:p>
            <a:r>
              <a:rPr lang="bg-BG" dirty="0"/>
              <a:t>Една седмица от живота на системния администратор</a:t>
            </a:r>
          </a:p>
          <a:p>
            <a:pPr marL="118872" indent="0">
              <a:buNone/>
            </a:pPr>
            <a:r>
              <a:rPr lang="bg-BG" dirty="0"/>
              <a:t>  </a:t>
            </a:r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zabaven.com</a:t>
            </a:r>
            <a:r>
              <a:rPr lang="en-US" dirty="0">
                <a:hlinkClick r:id="rId4"/>
              </a:rPr>
              <a:t>/?a=</a:t>
            </a:r>
            <a:r>
              <a:rPr lang="en-US" dirty="0" err="1">
                <a:hlinkClick r:id="rId4"/>
              </a:rPr>
              <a:t>text&amp;q</a:t>
            </a:r>
            <a:r>
              <a:rPr lang="en-US" dirty="0">
                <a:hlinkClick r:id="rId4"/>
              </a:rPr>
              <a:t>=1&amp;id=19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7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Дънна платка</a:t>
            </a:r>
            <a:endParaRPr lang="en-US" dirty="0"/>
          </a:p>
        </p:txBody>
      </p:sp>
      <p:pic>
        <p:nvPicPr>
          <p:cNvPr id="4" name="Shape 1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8600" y="1600200"/>
            <a:ext cx="35814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6"/>
          <p:cNvSpPr txBox="1">
            <a:spLocks/>
          </p:cNvSpPr>
          <p:nvPr/>
        </p:nvSpPr>
        <p:spPr>
          <a:xfrm>
            <a:off x="3884700" y="1684501"/>
            <a:ext cx="5259300" cy="5097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bg" sz="2600" b="1" dirty="0">
                <a:latin typeface="Lucida Console" pitchFamily="49" charset="0"/>
              </a:rPr>
              <a:t>Northbridge</a:t>
            </a:r>
            <a:r>
              <a:rPr lang="bg" sz="2600" dirty="0">
                <a:latin typeface="Lucida Console" pitchFamily="49" charset="0"/>
              </a:rPr>
              <a:t> - Връзката между CPU, Memory и останалата част от дъното</a:t>
            </a:r>
          </a:p>
          <a:p>
            <a:r>
              <a:rPr lang="bg" sz="2600" b="1" dirty="0">
                <a:latin typeface="Lucida Console" pitchFamily="49" charset="0"/>
              </a:rPr>
              <a:t>Southbridge</a:t>
            </a:r>
            <a:r>
              <a:rPr lang="bg" sz="2600" dirty="0">
                <a:latin typeface="Lucida Console" pitchFamily="49" charset="0"/>
              </a:rPr>
              <a:t> (периферия)- Връзката между Storage, Network, Audio</a:t>
            </a:r>
          </a:p>
          <a:p>
            <a:r>
              <a:rPr lang="bg" sz="2600" b="1" dirty="0">
                <a:latin typeface="Lucida Console" pitchFamily="49" charset="0"/>
              </a:rPr>
              <a:t>CPU</a:t>
            </a:r>
          </a:p>
          <a:p>
            <a:r>
              <a:rPr lang="bg" sz="2600" b="1" dirty="0">
                <a:latin typeface="Lucida Console" pitchFamily="49" charset="0"/>
              </a:rPr>
              <a:t>Memory</a:t>
            </a:r>
            <a:endParaRPr lang="en-US" sz="2600" b="1" dirty="0">
              <a:latin typeface="Lucida Console" pitchFamily="49" charset="0"/>
            </a:endParaRPr>
          </a:p>
          <a:p>
            <a:r>
              <a:rPr lang="en-US" sz="2600" b="1" dirty="0">
                <a:latin typeface="Lucida Console" pitchFamily="49" charset="0"/>
              </a:rPr>
              <a:t>BIOS </a:t>
            </a:r>
            <a:endParaRPr lang="bg" sz="2600" b="1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38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 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vhristev\Dropbox\Clients\Prorgmatic\Linux_presentations\pics\Funny-pics\cautiona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" y="2262082"/>
            <a:ext cx="8656887" cy="36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9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endParaRPr lang="en-US" dirty="0"/>
          </a:p>
        </p:txBody>
      </p:sp>
      <p:pic>
        <p:nvPicPr>
          <p:cNvPr id="4" name="Shape 15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36576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305300" y="1809750"/>
            <a:ext cx="4762500" cy="299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6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Процесор </a:t>
            </a:r>
            <a:r>
              <a:rPr lang="en-US" dirty="0"/>
              <a:t>hardware</a:t>
            </a:r>
          </a:p>
        </p:txBody>
      </p:sp>
      <p:pic>
        <p:nvPicPr>
          <p:cNvPr id="4" name="Shape 161"/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828800"/>
            <a:ext cx="22479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vhristev\Desktop\PICS\Su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80387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vhristev\Desktop\PICS\X86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010" y="17526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vhristev\Desktop\PICS\X86_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798" y="2057400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vhristev\Desktop\PICS\SUN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339" y="4343400"/>
            <a:ext cx="2958061" cy="207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1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dirty="0"/>
              <a:t>От какво се прави процесор</a:t>
            </a:r>
            <a:endParaRPr lang="en-US" dirty="0"/>
          </a:p>
        </p:txBody>
      </p:sp>
      <p:sp>
        <p:nvSpPr>
          <p:cNvPr id="4" name="Shape 167"/>
          <p:cNvSpPr txBox="1">
            <a:spLocks/>
          </p:cNvSpPr>
          <p:nvPr/>
        </p:nvSpPr>
        <p:spPr>
          <a:xfrm>
            <a:off x="3720601" y="1626619"/>
            <a:ext cx="5270999" cy="325018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Процесорите се правят от</a:t>
            </a:r>
            <a:endParaRPr lang="en-US" sz="2600" dirty="0">
              <a:latin typeface="Lucida Console" pitchFamily="49" charset="0"/>
            </a:endParaRP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силиций който се</a:t>
            </a:r>
            <a:endParaRPr lang="en-US" sz="2600" dirty="0">
              <a:latin typeface="Lucida Console" pitchFamily="49" charset="0"/>
            </a:endParaRP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разтопява и обработва до</a:t>
            </a:r>
            <a:endParaRPr lang="en-US" sz="2600" dirty="0">
              <a:latin typeface="Lucida Console" pitchFamily="49" charset="0"/>
            </a:endParaRP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тънки пластини.</a:t>
            </a:r>
          </a:p>
        </p:txBody>
      </p:sp>
      <p:pic>
        <p:nvPicPr>
          <p:cNvPr id="5" name="Shape 16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800" y="1679494"/>
            <a:ext cx="3669000" cy="319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800" y="5025600"/>
            <a:ext cx="5009100" cy="122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39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 се прави процесор</a:t>
            </a:r>
            <a:endParaRPr lang="en-US" dirty="0"/>
          </a:p>
        </p:txBody>
      </p:sp>
      <p:sp>
        <p:nvSpPr>
          <p:cNvPr id="4" name="Shape 175"/>
          <p:cNvSpPr txBox="1">
            <a:spLocks/>
          </p:cNvSpPr>
          <p:nvPr/>
        </p:nvSpPr>
        <p:spPr>
          <a:xfrm>
            <a:off x="2962422" y="1617850"/>
            <a:ext cx="6029178" cy="37256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Стъпка от изграждане на </a:t>
            </a:r>
          </a:p>
          <a:p>
            <a:pPr>
              <a:buFont typeface="Wingdings 2"/>
              <a:buNone/>
            </a:pPr>
            <a:r>
              <a:rPr lang="bg-BG" sz="2600" dirty="0">
                <a:latin typeface="Lucida Console" pitchFamily="49" charset="0"/>
              </a:rPr>
              <a:t>П</a:t>
            </a:r>
            <a:r>
              <a:rPr lang="bg" sz="2600" dirty="0">
                <a:latin typeface="Lucida Console" pitchFamily="49" charset="0"/>
              </a:rPr>
              <a:t>роцесор</a:t>
            </a:r>
          </a:p>
        </p:txBody>
      </p:sp>
      <p:pic>
        <p:nvPicPr>
          <p:cNvPr id="5" name="Shape 17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4800" y="1617850"/>
            <a:ext cx="2400574" cy="37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75"/>
          <p:cNvSpPr txBox="1">
            <a:spLocks/>
          </p:cNvSpPr>
          <p:nvPr/>
        </p:nvSpPr>
        <p:spPr>
          <a:xfrm>
            <a:off x="304800" y="5791200"/>
            <a:ext cx="8686800" cy="5276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None/>
            </a:pPr>
            <a:r>
              <a:rPr lang="en-US" dirty="0">
                <a:latin typeface="Arimo" pitchFamily="34" charset="0"/>
                <a:hlinkClick r:id="rId3"/>
              </a:rPr>
              <a:t>http://umumble.com/blogs/company_intel/385</a:t>
            </a:r>
            <a:endParaRPr lang="bg" dirty="0">
              <a:latin typeface="Arim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38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Процесор бинарен код</a:t>
            </a:r>
            <a:endParaRPr lang="en-US" dirty="0"/>
          </a:p>
        </p:txBody>
      </p:sp>
      <p:sp>
        <p:nvSpPr>
          <p:cNvPr id="4" name="Shape 182"/>
          <p:cNvSpPr txBox="1">
            <a:spLocks/>
          </p:cNvSpPr>
          <p:nvPr/>
        </p:nvSpPr>
        <p:spPr>
          <a:xfrm>
            <a:off x="4800600" y="1524000"/>
            <a:ext cx="4343400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Binary code  = 1 or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0 ( On or Off ) 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Транзистора е врата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и с бинарният код се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решава по кой път да</a:t>
            </a:r>
          </a:p>
          <a:p>
            <a:pPr>
              <a:buFont typeface="Wingdings 2"/>
              <a:buNone/>
            </a:pPr>
            <a:r>
              <a:rPr lang="bg" sz="2600" dirty="0">
                <a:latin typeface="Lucida Console" pitchFamily="49" charset="0"/>
              </a:rPr>
              <a:t>се продължи.</a:t>
            </a:r>
          </a:p>
          <a:p>
            <a:endParaRPr lang="bg" sz="2600" dirty="0">
              <a:latin typeface="Lucida Console" pitchFamily="49" charset="0"/>
            </a:endParaRPr>
          </a:p>
          <a:p>
            <a:endParaRPr lang="bg" sz="2600" dirty="0">
              <a:latin typeface="Lucida Console" pitchFamily="49" charset="0"/>
            </a:endParaRPr>
          </a:p>
        </p:txBody>
      </p:sp>
      <p:pic>
        <p:nvPicPr>
          <p:cNvPr id="5" name="Shape 18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200" y="1553087"/>
            <a:ext cx="4724400" cy="37722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84"/>
          <p:cNvSpPr txBox="1"/>
          <p:nvPr/>
        </p:nvSpPr>
        <p:spPr>
          <a:xfrm>
            <a:off x="-76200" y="5311800"/>
            <a:ext cx="6536400" cy="631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bg" dirty="0">
                <a:latin typeface="Arimo" pitchFamily="34" charset="0"/>
              </a:rPr>
              <a:t>IBM computer vacuum tube 1950’s</a:t>
            </a:r>
          </a:p>
        </p:txBody>
      </p:sp>
    </p:spTree>
    <p:extLst>
      <p:ext uri="{BB962C8B-B14F-4D97-AF65-F5344CB8AC3E}">
        <p14:creationId xmlns:p14="http://schemas.microsoft.com/office/powerpoint/2010/main" val="3757708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Pragmatic</Template>
  <TotalTime>5755</TotalTime>
  <Words>2348</Words>
  <Application>Microsoft Macintosh PowerPoint</Application>
  <PresentationFormat>On-screen Show (4:3)</PresentationFormat>
  <Paragraphs>414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Arimo</vt:lpstr>
      <vt:lpstr>Calibri</vt:lpstr>
      <vt:lpstr>Corbel</vt:lpstr>
      <vt:lpstr>Lucida Console</vt:lpstr>
      <vt:lpstr>Mangal</vt:lpstr>
      <vt:lpstr>Wingdings</vt:lpstr>
      <vt:lpstr>Wingdings 2</vt:lpstr>
      <vt:lpstr>Wingdings 3</vt:lpstr>
      <vt:lpstr>Module</vt:lpstr>
      <vt:lpstr>Introduction to Linux Lecture 01 –  QA Complete- Linux</vt:lpstr>
      <vt:lpstr>Дневен ред</vt:lpstr>
      <vt:lpstr>Какво е hardware? </vt:lpstr>
      <vt:lpstr>Дънна платка</vt:lpstr>
      <vt:lpstr>Процесор </vt:lpstr>
      <vt:lpstr>Процесор hardware</vt:lpstr>
      <vt:lpstr>От какво се прави процесор</vt:lpstr>
      <vt:lpstr>Как се прави процесор</vt:lpstr>
      <vt:lpstr>Процесор бинарен код</vt:lpstr>
      <vt:lpstr>Процесор бинарен код</vt:lpstr>
      <vt:lpstr>ASCII</vt:lpstr>
      <vt:lpstr>Процесор бинарен код</vt:lpstr>
      <vt:lpstr>Процесор бинарен код</vt:lpstr>
      <vt:lpstr>Снимка - pixels</vt:lpstr>
      <vt:lpstr>Звук</vt:lpstr>
      <vt:lpstr>Видео</vt:lpstr>
      <vt:lpstr>Видео</vt:lpstr>
      <vt:lpstr>Процесор бинарен код</vt:lpstr>
      <vt:lpstr>Quotes </vt:lpstr>
      <vt:lpstr>SDRAM vs DDR SDRAM</vt:lpstr>
      <vt:lpstr>Как работят дисковете</vt:lpstr>
      <vt:lpstr>Как работи хард диска</vt:lpstr>
      <vt:lpstr>SSD (Solid State Disk) </vt:lpstr>
      <vt:lpstr>Мрежови кабели</vt:lpstr>
      <vt:lpstr>Мрежа</vt:lpstr>
      <vt:lpstr>BIOS</vt:lpstr>
      <vt:lpstr>Какво е операционна система ( ОС )  </vt:lpstr>
      <vt:lpstr>Какво е библиотека</vt:lpstr>
      <vt:lpstr>Какво е ядро ( kernel )</vt:lpstr>
      <vt:lpstr>Какво е ядро ( kernel )</vt:lpstr>
      <vt:lpstr>Какво е Линукс</vt:lpstr>
      <vt:lpstr>Linux история</vt:lpstr>
      <vt:lpstr>Linux дистрибуции</vt:lpstr>
      <vt:lpstr>Стартиране на системата</vt:lpstr>
      <vt:lpstr> Първи команди</vt:lpstr>
      <vt:lpstr> Първи команди</vt:lpstr>
      <vt:lpstr>Restart / shutdown</vt:lpstr>
      <vt:lpstr>Restart / shutdown</vt:lpstr>
      <vt:lpstr>Филми</vt:lpstr>
      <vt:lpstr>Въпроси ? 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vhristev</dc:creator>
  <cp:lastModifiedBy>Valentin Hristev</cp:lastModifiedBy>
  <cp:revision>76</cp:revision>
  <cp:lastPrinted>2018-05-29T12:42:05Z</cp:lastPrinted>
  <dcterms:created xsi:type="dcterms:W3CDTF">2014-03-09T18:19:00Z</dcterms:created>
  <dcterms:modified xsi:type="dcterms:W3CDTF">2018-05-29T13:13:54Z</dcterms:modified>
</cp:coreProperties>
</file>